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8"/>
  </p:notesMasterIdLst>
  <p:sldIdLst>
    <p:sldId id="258" r:id="rId2"/>
    <p:sldId id="256" r:id="rId3"/>
    <p:sldId id="283" r:id="rId4"/>
    <p:sldId id="257" r:id="rId5"/>
    <p:sldId id="264" r:id="rId6"/>
    <p:sldId id="273" r:id="rId7"/>
    <p:sldId id="259" r:id="rId8"/>
    <p:sldId id="265" r:id="rId9"/>
    <p:sldId id="266" r:id="rId10"/>
    <p:sldId id="260" r:id="rId11"/>
    <p:sldId id="282" r:id="rId12"/>
    <p:sldId id="261" r:id="rId13"/>
    <p:sldId id="262" r:id="rId14"/>
    <p:sldId id="263" r:id="rId15"/>
    <p:sldId id="267" r:id="rId16"/>
    <p:sldId id="284" r:id="rId17"/>
    <p:sldId id="281" r:id="rId18"/>
    <p:sldId id="274" r:id="rId19"/>
    <p:sldId id="275" r:id="rId20"/>
    <p:sldId id="276" r:id="rId21"/>
    <p:sldId id="277" r:id="rId22"/>
    <p:sldId id="278" r:id="rId23"/>
    <p:sldId id="280" r:id="rId24"/>
    <p:sldId id="272" r:id="rId25"/>
    <p:sldId id="279" r:id="rId26"/>
    <p:sldId id="28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CC99"/>
    <a:srgbClr val="00FF00"/>
    <a:srgbClr val="008000"/>
    <a:srgbClr val="DE005A"/>
    <a:srgbClr val="FF5D9F"/>
    <a:srgbClr val="FF0066"/>
    <a:srgbClr val="FF3F8D"/>
    <a:srgbClr val="FF217B"/>
    <a:srgbClr val="FF158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45" autoAdjust="0"/>
  </p:normalViewPr>
  <p:slideViewPr>
    <p:cSldViewPr>
      <p:cViewPr varScale="1">
        <p:scale>
          <a:sx n="70" d="100"/>
          <a:sy n="70" d="100"/>
        </p:scale>
        <p:origin x="-138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MY"/>
  <c:chart>
    <c:autoTitleDeleted val="1"/>
    <c:plotArea>
      <c:layout>
        <c:manualLayout>
          <c:layoutTarget val="inner"/>
          <c:xMode val="edge"/>
          <c:yMode val="edge"/>
          <c:x val="0.18110145086030938"/>
          <c:y val="4.9965223097112918E-2"/>
          <c:w val="0.77723188247302477"/>
          <c:h val="0.74351137357830321"/>
        </c:manualLayout>
      </c:layout>
      <c:barChart>
        <c:barDir val="col"/>
        <c:grouping val="clustered"/>
        <c:ser>
          <c:idx val="0"/>
          <c:order val="0"/>
          <c:tx>
            <c:strRef>
              <c:f>Sheet1!$B$1</c:f>
              <c:strCache>
                <c:ptCount val="1"/>
                <c:pt idx="0">
                  <c:v>QUANTITY</c:v>
                </c:pt>
              </c:strCache>
            </c:strRef>
          </c:tx>
          <c:cat>
            <c:strRef>
              <c:f>Sheet1!$A$2:$A$5</c:f>
              <c:strCache>
                <c:ptCount val="4"/>
                <c:pt idx="0">
                  <c:v>BIRDS</c:v>
                </c:pt>
                <c:pt idx="1">
                  <c:v>PARASITES</c:v>
                </c:pt>
                <c:pt idx="2">
                  <c:v>ANTS</c:v>
                </c:pt>
                <c:pt idx="3">
                  <c:v>WORMS</c:v>
                </c:pt>
              </c:strCache>
            </c:strRef>
          </c:cat>
          <c:val>
            <c:numRef>
              <c:f>Sheet1!$B$2:$B$5</c:f>
              <c:numCache>
                <c:formatCode>General</c:formatCode>
                <c:ptCount val="4"/>
                <c:pt idx="0">
                  <c:v>100</c:v>
                </c:pt>
                <c:pt idx="1">
                  <c:v>10</c:v>
                </c:pt>
                <c:pt idx="2">
                  <c:v>0</c:v>
                </c:pt>
                <c:pt idx="3">
                  <c:v>25</c:v>
                </c:pt>
              </c:numCache>
            </c:numRef>
          </c:val>
        </c:ser>
        <c:ser>
          <c:idx val="1"/>
          <c:order val="1"/>
          <c:tx>
            <c:strRef>
              <c:f>Sheet1!$C$1</c:f>
              <c:strCache>
                <c:ptCount val="1"/>
                <c:pt idx="0">
                  <c:v>Column2</c:v>
                </c:pt>
              </c:strCache>
            </c:strRef>
          </c:tx>
          <c:cat>
            <c:strRef>
              <c:f>Sheet1!$A$2:$A$5</c:f>
              <c:strCache>
                <c:ptCount val="4"/>
                <c:pt idx="0">
                  <c:v>BIRDS</c:v>
                </c:pt>
                <c:pt idx="1">
                  <c:v>PARASITES</c:v>
                </c:pt>
                <c:pt idx="2">
                  <c:v>ANTS</c:v>
                </c:pt>
                <c:pt idx="3">
                  <c:v>WORMS</c:v>
                </c:pt>
              </c:strCache>
            </c:strRef>
          </c:cat>
          <c:val>
            <c:numRef>
              <c:f>Sheet1!$C$2:$C$5</c:f>
            </c:numRef>
          </c:val>
        </c:ser>
        <c:ser>
          <c:idx val="2"/>
          <c:order val="2"/>
          <c:tx>
            <c:strRef>
              <c:f>Sheet1!$D$1</c:f>
              <c:strCache>
                <c:ptCount val="1"/>
                <c:pt idx="0">
                  <c:v>Column1</c:v>
                </c:pt>
              </c:strCache>
            </c:strRef>
          </c:tx>
          <c:cat>
            <c:strRef>
              <c:f>Sheet1!$A$2:$A$5</c:f>
              <c:strCache>
                <c:ptCount val="4"/>
                <c:pt idx="0">
                  <c:v>BIRDS</c:v>
                </c:pt>
                <c:pt idx="1">
                  <c:v>PARASITES</c:v>
                </c:pt>
                <c:pt idx="2">
                  <c:v>ANTS</c:v>
                </c:pt>
                <c:pt idx="3">
                  <c:v>WORMS</c:v>
                </c:pt>
              </c:strCache>
            </c:strRef>
          </c:cat>
          <c:val>
            <c:numRef>
              <c:f>Sheet1!$D$2:$D$5</c:f>
              <c:numCache>
                <c:formatCode>General</c:formatCode>
                <c:ptCount val="4"/>
                <c:pt idx="0">
                  <c:v>0</c:v>
                </c:pt>
                <c:pt idx="1">
                  <c:v>0</c:v>
                </c:pt>
                <c:pt idx="2">
                  <c:v>0</c:v>
                </c:pt>
                <c:pt idx="3">
                  <c:v>0</c:v>
                </c:pt>
              </c:numCache>
            </c:numRef>
          </c:val>
        </c:ser>
        <c:ser>
          <c:idx val="3"/>
          <c:order val="3"/>
          <c:tx>
            <c:strRef>
              <c:f>Sheet1!$E$1</c:f>
              <c:strCache>
                <c:ptCount val="1"/>
                <c:pt idx="0">
                  <c:v>0</c:v>
                </c:pt>
              </c:strCache>
            </c:strRef>
          </c:tx>
          <c:cat>
            <c:strRef>
              <c:f>Sheet1!$A$2:$A$5</c:f>
              <c:strCache>
                <c:ptCount val="4"/>
                <c:pt idx="0">
                  <c:v>BIRDS</c:v>
                </c:pt>
                <c:pt idx="1">
                  <c:v>PARASITES</c:v>
                </c:pt>
                <c:pt idx="2">
                  <c:v>ANTS</c:v>
                </c:pt>
                <c:pt idx="3">
                  <c:v>WORMS</c:v>
                </c:pt>
              </c:strCache>
            </c:strRef>
          </c:cat>
          <c:val>
            <c:numRef>
              <c:f>Sheet1!$E$2:$E$5</c:f>
            </c:numRef>
          </c:val>
        </c:ser>
        <c:gapWidth val="0"/>
        <c:axId val="77483392"/>
        <c:axId val="77878784"/>
      </c:barChart>
      <c:catAx>
        <c:axId val="77483392"/>
        <c:scaling>
          <c:orientation val="minMax"/>
        </c:scaling>
        <c:axPos val="b"/>
        <c:title>
          <c:tx>
            <c:rich>
              <a:bodyPr/>
              <a:lstStyle/>
              <a:p>
                <a:pPr>
                  <a:defRPr/>
                </a:pPr>
                <a:r>
                  <a:rPr lang="en-MY" dirty="0" smtClean="0"/>
                  <a:t>SPECIES</a:t>
                </a:r>
                <a:endParaRPr lang="en-MY" dirty="0"/>
              </a:p>
            </c:rich>
          </c:tx>
          <c:layout/>
        </c:title>
        <c:majorTickMark val="none"/>
        <c:tickLblPos val="nextTo"/>
        <c:txPr>
          <a:bodyPr/>
          <a:lstStyle/>
          <a:p>
            <a:pPr>
              <a:defRPr sz="1600"/>
            </a:pPr>
            <a:endParaRPr lang="en-US"/>
          </a:p>
        </c:txPr>
        <c:crossAx val="77878784"/>
        <c:crosses val="autoZero"/>
        <c:auto val="1"/>
        <c:lblAlgn val="ctr"/>
        <c:lblOffset val="100"/>
      </c:catAx>
      <c:valAx>
        <c:axId val="77878784"/>
        <c:scaling>
          <c:orientation val="minMax"/>
        </c:scaling>
        <c:axPos val="l"/>
        <c:title>
          <c:tx>
            <c:rich>
              <a:bodyPr/>
              <a:lstStyle/>
              <a:p>
                <a:pPr>
                  <a:defRPr/>
                </a:pPr>
                <a:r>
                  <a:rPr lang="en-MY" dirty="0" smtClean="0"/>
                  <a:t>QUANTITY</a:t>
                </a:r>
                <a:endParaRPr lang="en-MY" dirty="0"/>
              </a:p>
            </c:rich>
          </c:tx>
          <c:layout/>
        </c:title>
        <c:numFmt formatCode="General" sourceLinked="1"/>
        <c:tickLblPos val="nextTo"/>
        <c:crossAx val="77483392"/>
        <c:crosses val="autoZero"/>
        <c:crossBetween val="between"/>
      </c:valAx>
    </c:plotArea>
    <c:plotVisOnly val="1"/>
  </c:chart>
  <c:txPr>
    <a:bodyPr/>
    <a:lstStyle/>
    <a:p>
      <a:pPr>
        <a:defRPr sz="18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0.58333</cdr:x>
      <cdr:y>0</cdr:y>
    </cdr:from>
    <cdr:to>
      <cdr:x>0.68056</cdr:x>
      <cdr:y>0.78333</cdr:y>
    </cdr:to>
    <cdr:grpSp>
      <cdr:nvGrpSpPr>
        <cdr:cNvPr id="7" name="Group 6"/>
        <cdr:cNvGrpSpPr/>
      </cdr:nvGrpSpPr>
      <cdr:grpSpPr>
        <a:xfrm xmlns:a="http://schemas.openxmlformats.org/drawingml/2006/main">
          <a:off x="3200382" y="0"/>
          <a:ext cx="533442" cy="3581385"/>
          <a:chOff x="3200400" y="0"/>
          <a:chExt cx="533400" cy="3581400"/>
        </a:xfrm>
      </cdr:grpSpPr>
      <cdr:sp macro="" textlink="">
        <cdr:nvSpPr>
          <cdr:cNvPr id="3" name="Rectangle 2"/>
          <cdr:cNvSpPr/>
        </cdr:nvSpPr>
        <cdr:spPr>
          <a:xfrm xmlns:a="http://schemas.openxmlformats.org/drawingml/2006/main">
            <a:off x="3200400" y="0"/>
            <a:ext cx="533400" cy="358140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sp macro="" textlink="">
        <cdr:nvSpPr>
          <cdr:cNvPr id="6" name="Straight Connector 5"/>
          <cdr:cNvSpPr/>
        </cdr:nvSpPr>
        <cdr:spPr>
          <a:xfrm xmlns:a="http://schemas.openxmlformats.org/drawingml/2006/main">
            <a:off x="3200400" y="0"/>
            <a:ext cx="533400" cy="1588"/>
          </a:xfrm>
          <a:prstGeom xmlns:a="http://schemas.openxmlformats.org/drawingml/2006/main" prst="line">
            <a:avLst/>
          </a:prstGeom>
          <a:ln xmlns:a="http://schemas.openxmlformats.org/drawingml/2006/main" w="38100">
            <a:solidFill>
              <a:srgbClr val="FF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66265C-E1D3-4DAA-ADFD-B3D6828AA91A}" type="datetimeFigureOut">
              <a:rPr lang="en-US" smtClean="0"/>
              <a:pPr/>
              <a:t>9/18/2009</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3E74C1-46B8-414E-9AEF-B638F3D036ED}" type="slidenum">
              <a:rPr lang="en-MY" smtClean="0"/>
              <a:pPr/>
              <a:t>‹#›</a:t>
            </a:fld>
            <a:endParaRPr lang="en-MY"/>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23E74C1-46B8-414E-9AEF-B638F3D036ED}" type="slidenum">
              <a:rPr lang="en-MY" smtClean="0"/>
              <a:pPr/>
              <a:t>1</a:t>
            </a:fld>
            <a:endParaRPr lang="en-MY"/>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23E74C1-46B8-414E-9AEF-B638F3D036ED}" type="slidenum">
              <a:rPr lang="en-MY" smtClean="0"/>
              <a:pPr/>
              <a:t>10</a:t>
            </a:fld>
            <a:endParaRPr lang="en-MY"/>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23E74C1-46B8-414E-9AEF-B638F3D036ED}" type="slidenum">
              <a:rPr lang="en-MY" smtClean="0"/>
              <a:pPr/>
              <a:t>11</a:t>
            </a:fld>
            <a:endParaRPr lang="en-MY"/>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23E74C1-46B8-414E-9AEF-B638F3D036ED}" type="slidenum">
              <a:rPr lang="en-MY" smtClean="0"/>
              <a:pPr/>
              <a:t>12</a:t>
            </a:fld>
            <a:endParaRPr lang="en-MY"/>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23E74C1-46B8-414E-9AEF-B638F3D036ED}" type="slidenum">
              <a:rPr lang="en-MY" smtClean="0"/>
              <a:pPr/>
              <a:t>13</a:t>
            </a:fld>
            <a:endParaRPr lang="en-MY"/>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23E74C1-46B8-414E-9AEF-B638F3D036ED}" type="slidenum">
              <a:rPr lang="en-MY" smtClean="0"/>
              <a:pPr/>
              <a:t>14</a:t>
            </a:fld>
            <a:endParaRPr lang="en-MY"/>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23E74C1-46B8-414E-9AEF-B638F3D036ED}" type="slidenum">
              <a:rPr lang="en-MY" smtClean="0"/>
              <a:pPr/>
              <a:t>15</a:t>
            </a:fld>
            <a:endParaRPr lang="en-MY"/>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23E74C1-46B8-414E-9AEF-B638F3D036ED}" type="slidenum">
              <a:rPr lang="en-MY" smtClean="0"/>
              <a:pPr/>
              <a:t>16</a:t>
            </a:fld>
            <a:endParaRPr lang="en-MY"/>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23E74C1-46B8-414E-9AEF-B638F3D036ED}" type="slidenum">
              <a:rPr lang="en-MY" smtClean="0"/>
              <a:pPr/>
              <a:t>17</a:t>
            </a:fld>
            <a:endParaRPr lang="en-MY"/>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23E74C1-46B8-414E-9AEF-B638F3D036ED}" type="slidenum">
              <a:rPr lang="en-MY" smtClean="0"/>
              <a:pPr/>
              <a:t>18</a:t>
            </a:fld>
            <a:endParaRPr lang="en-MY"/>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23E74C1-46B8-414E-9AEF-B638F3D036ED}" type="slidenum">
              <a:rPr lang="en-MY" smtClean="0"/>
              <a:pPr/>
              <a:t>19</a:t>
            </a:fld>
            <a:endParaRPr lang="en-MY"/>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23E74C1-46B8-414E-9AEF-B638F3D036ED}" type="slidenum">
              <a:rPr lang="en-MY" smtClean="0"/>
              <a:pPr/>
              <a:t>2</a:t>
            </a:fld>
            <a:endParaRPr lang="en-MY"/>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23E74C1-46B8-414E-9AEF-B638F3D036ED}" type="slidenum">
              <a:rPr lang="en-MY" smtClean="0"/>
              <a:pPr/>
              <a:t>20</a:t>
            </a:fld>
            <a:endParaRPr lang="en-MY"/>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23E74C1-46B8-414E-9AEF-B638F3D036ED}" type="slidenum">
              <a:rPr lang="en-MY" smtClean="0"/>
              <a:pPr/>
              <a:t>21</a:t>
            </a:fld>
            <a:endParaRPr lang="en-MY"/>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23E74C1-46B8-414E-9AEF-B638F3D036ED}" type="slidenum">
              <a:rPr lang="en-MY" smtClean="0"/>
              <a:pPr/>
              <a:t>22</a:t>
            </a:fld>
            <a:endParaRPr lang="en-MY"/>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23E74C1-46B8-414E-9AEF-B638F3D036ED}" type="slidenum">
              <a:rPr lang="en-MY" smtClean="0"/>
              <a:pPr/>
              <a:t>23</a:t>
            </a:fld>
            <a:endParaRPr lang="en-MY"/>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23E74C1-46B8-414E-9AEF-B638F3D036ED}" type="slidenum">
              <a:rPr lang="en-MY" smtClean="0"/>
              <a:pPr/>
              <a:t>24</a:t>
            </a:fld>
            <a:endParaRPr lang="en-MY"/>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23E74C1-46B8-414E-9AEF-B638F3D036ED}" type="slidenum">
              <a:rPr lang="en-MY" smtClean="0"/>
              <a:pPr/>
              <a:t>25</a:t>
            </a:fld>
            <a:endParaRPr lang="en-MY"/>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23E74C1-46B8-414E-9AEF-B638F3D036ED}" type="slidenum">
              <a:rPr lang="en-MY" smtClean="0"/>
              <a:pPr/>
              <a:t>26</a:t>
            </a:fld>
            <a:endParaRPr lang="en-MY"/>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23E74C1-46B8-414E-9AEF-B638F3D036ED}" type="slidenum">
              <a:rPr lang="en-MY" smtClean="0"/>
              <a:pPr/>
              <a:t>3</a:t>
            </a:fld>
            <a:endParaRPr lang="en-MY"/>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23E74C1-46B8-414E-9AEF-B638F3D036ED}" type="slidenum">
              <a:rPr lang="en-MY" smtClean="0"/>
              <a:pPr/>
              <a:t>4</a:t>
            </a:fld>
            <a:endParaRPr lang="en-MY"/>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23E74C1-46B8-414E-9AEF-B638F3D036ED}" type="slidenum">
              <a:rPr lang="en-MY" smtClean="0"/>
              <a:pPr/>
              <a:t>5</a:t>
            </a:fld>
            <a:endParaRPr lang="en-MY"/>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23E74C1-46B8-414E-9AEF-B638F3D036ED}" type="slidenum">
              <a:rPr lang="en-MY" smtClean="0"/>
              <a:pPr/>
              <a:t>6</a:t>
            </a:fld>
            <a:endParaRPr lang="en-MY"/>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23E74C1-46B8-414E-9AEF-B638F3D036ED}" type="slidenum">
              <a:rPr lang="en-MY" smtClean="0"/>
              <a:pPr/>
              <a:t>7</a:t>
            </a:fld>
            <a:endParaRPr lang="en-MY"/>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23E74C1-46B8-414E-9AEF-B638F3D036ED}" type="slidenum">
              <a:rPr lang="en-MY" smtClean="0"/>
              <a:pPr/>
              <a:t>8</a:t>
            </a:fld>
            <a:endParaRPr lang="en-MY"/>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23E74C1-46B8-414E-9AEF-B638F3D036ED}" type="slidenum">
              <a:rPr lang="en-MY" smtClean="0"/>
              <a:pPr/>
              <a:t>9</a:t>
            </a:fld>
            <a:endParaRPr lang="en-M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9/18/2009</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9/18/2009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9/18/2009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9/18/2009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9/18/2009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9/18/2009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9/18/2009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9/18/2009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9/18/2009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9/18/2009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9/18/2009</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9/18/2009</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4028344"/>
          <a:ext cx="8229600" cy="2435040"/>
        </p:xfrm>
        <a:graphic>
          <a:graphicData uri="http://schemas.openxmlformats.org/drawingml/2006/table">
            <a:tbl>
              <a:tblPr firstRow="1" bandRow="1">
                <a:tableStyleId>{5C22544A-7EE6-4342-B048-85BDC9FD1C3A}</a:tableStyleId>
              </a:tblPr>
              <a:tblGrid>
                <a:gridCol w="2453054"/>
                <a:gridCol w="1850498"/>
                <a:gridCol w="3926048"/>
              </a:tblGrid>
              <a:tr h="357300">
                <a:tc>
                  <a:txBody>
                    <a:bodyPr/>
                    <a:lstStyle/>
                    <a:p>
                      <a:pPr algn="ctr"/>
                      <a:r>
                        <a:rPr lang="en-US" sz="1600" dirty="0" smtClean="0"/>
                        <a:t>NAME</a:t>
                      </a:r>
                      <a:endParaRPr lang="en-MY" sz="1600" dirty="0"/>
                    </a:p>
                  </a:txBody>
                  <a:tcPr/>
                </a:tc>
                <a:tc>
                  <a:txBody>
                    <a:bodyPr/>
                    <a:lstStyle/>
                    <a:p>
                      <a:pPr algn="ctr"/>
                      <a:r>
                        <a:rPr lang="en-US" sz="1600" dirty="0" smtClean="0"/>
                        <a:t>MATRIC NO</a:t>
                      </a:r>
                      <a:endParaRPr lang="en-MY" sz="1600" dirty="0"/>
                    </a:p>
                  </a:txBody>
                  <a:tcPr/>
                </a:tc>
                <a:tc>
                  <a:txBody>
                    <a:bodyPr/>
                    <a:lstStyle/>
                    <a:p>
                      <a:pPr algn="ctr"/>
                      <a:r>
                        <a:rPr lang="en-US" sz="1600" dirty="0" smtClean="0"/>
                        <a:t>COURSE</a:t>
                      </a:r>
                      <a:endParaRPr lang="en-MY" sz="1600" dirty="0"/>
                    </a:p>
                  </a:txBody>
                  <a:tcPr/>
                </a:tc>
              </a:tr>
              <a:tr h="357300">
                <a:tc>
                  <a:txBody>
                    <a:bodyPr/>
                    <a:lstStyle/>
                    <a:p>
                      <a:pPr algn="ctr"/>
                      <a:r>
                        <a:rPr lang="en-US" sz="1600" dirty="0" smtClean="0">
                          <a:latin typeface="Showcard Gothic" pitchFamily="82" charset="0"/>
                        </a:rPr>
                        <a:t>LIU YAQIONG</a:t>
                      </a:r>
                      <a:endParaRPr lang="en-MY" sz="1600" dirty="0">
                        <a:latin typeface="Showcard Gothic" pitchFamily="82" charset="0"/>
                      </a:endParaRPr>
                    </a:p>
                  </a:txBody>
                  <a:tcPr/>
                </a:tc>
                <a:tc>
                  <a:txBody>
                    <a:bodyPr/>
                    <a:lstStyle/>
                    <a:p>
                      <a:pPr algn="ctr"/>
                      <a:r>
                        <a:rPr lang="en-US" sz="1600" dirty="0" smtClean="0">
                          <a:latin typeface="Showcard Gothic" pitchFamily="82" charset="0"/>
                        </a:rPr>
                        <a:t>106549</a:t>
                      </a:r>
                      <a:endParaRPr lang="en-MY" sz="1600" dirty="0">
                        <a:latin typeface="Showcard Gothic" pitchFamily="82" charset="0"/>
                      </a:endParaRPr>
                    </a:p>
                  </a:txBody>
                  <a:tcPr/>
                </a:tc>
                <a:tc>
                  <a:txBody>
                    <a:bodyPr/>
                    <a:lstStyle/>
                    <a:p>
                      <a:pPr algn="ctr"/>
                      <a:r>
                        <a:rPr lang="en-US" sz="1600" dirty="0" smtClean="0">
                          <a:latin typeface="Showcard Gothic" pitchFamily="82" charset="0"/>
                        </a:rPr>
                        <a:t>URBAN</a:t>
                      </a:r>
                      <a:r>
                        <a:rPr lang="en-US" sz="1600" baseline="0" dirty="0" smtClean="0">
                          <a:latin typeface="Showcard Gothic" pitchFamily="82" charset="0"/>
                        </a:rPr>
                        <a:t> AND REGIONAL PLANNING</a:t>
                      </a:r>
                      <a:endParaRPr lang="en-MY" sz="1600" dirty="0">
                        <a:latin typeface="Showcard Gothic" pitchFamily="82" charset="0"/>
                      </a:endParaRPr>
                    </a:p>
                  </a:txBody>
                  <a:tcPr/>
                </a:tc>
              </a:tr>
              <a:tr h="297422">
                <a:tc>
                  <a:txBody>
                    <a:bodyPr/>
                    <a:lstStyle/>
                    <a:p>
                      <a:pPr algn="ctr"/>
                      <a:r>
                        <a:rPr lang="en-US" sz="1600" dirty="0" smtClean="0">
                          <a:latin typeface="Showcard Gothic" pitchFamily="82" charset="0"/>
                        </a:rPr>
                        <a:t>LIM LAI SIM</a:t>
                      </a:r>
                      <a:endParaRPr lang="en-MY" sz="1600" dirty="0">
                        <a:latin typeface="Showcard Gothic" pitchFamily="82" charset="0"/>
                      </a:endParaRPr>
                    </a:p>
                  </a:txBody>
                  <a:tcPr/>
                </a:tc>
                <a:tc>
                  <a:txBody>
                    <a:bodyPr/>
                    <a:lstStyle/>
                    <a:p>
                      <a:pPr algn="ctr"/>
                      <a:r>
                        <a:rPr lang="en-US" sz="1600" dirty="0" smtClean="0">
                          <a:latin typeface="Showcard Gothic" pitchFamily="82" charset="0"/>
                        </a:rPr>
                        <a:t>103692</a:t>
                      </a:r>
                      <a:endParaRPr lang="en-MY" sz="1600" dirty="0">
                        <a:latin typeface="Showcard Gothic" pitchFamily="82" charset="0"/>
                      </a:endParaRPr>
                    </a:p>
                  </a:txBody>
                  <a:tcPr/>
                </a:tc>
                <a:tc>
                  <a:txBody>
                    <a:bodyPr/>
                    <a:lstStyle/>
                    <a:p>
                      <a:pPr algn="ctr"/>
                      <a:r>
                        <a:rPr lang="en-US" sz="1600" dirty="0" smtClean="0">
                          <a:latin typeface="Showcard Gothic" pitchFamily="82" charset="0"/>
                        </a:rPr>
                        <a:t>QUANTITY SURVEYING</a:t>
                      </a:r>
                      <a:endParaRPr lang="en-MY" sz="1600" dirty="0">
                        <a:latin typeface="Showcard Gothic" pitchFamily="82" charset="0"/>
                      </a:endParaRPr>
                    </a:p>
                  </a:txBody>
                  <a:tcPr/>
                </a:tc>
              </a:tr>
              <a:tr h="357300">
                <a:tc>
                  <a:txBody>
                    <a:bodyPr/>
                    <a:lstStyle/>
                    <a:p>
                      <a:pPr algn="ctr"/>
                      <a:r>
                        <a:rPr lang="en-US" sz="1600" dirty="0" smtClean="0">
                          <a:latin typeface="Showcard Gothic" pitchFamily="82" charset="0"/>
                        </a:rPr>
                        <a:t>NG PUI YEEN</a:t>
                      </a:r>
                      <a:endParaRPr lang="en-MY" sz="1600" dirty="0">
                        <a:latin typeface="Showcard Gothic" pitchFamily="82" charset="0"/>
                      </a:endParaRPr>
                    </a:p>
                  </a:txBody>
                  <a:tcPr/>
                </a:tc>
                <a:tc>
                  <a:txBody>
                    <a:bodyPr/>
                    <a:lstStyle/>
                    <a:p>
                      <a:pPr algn="ctr"/>
                      <a:r>
                        <a:rPr lang="en-US" sz="1600" dirty="0" smtClean="0">
                          <a:latin typeface="Showcard Gothic" pitchFamily="82" charset="0"/>
                        </a:rPr>
                        <a:t>103724</a:t>
                      </a:r>
                      <a:endParaRPr lang="en-MY" sz="1600" dirty="0">
                        <a:latin typeface="Showcard Gothic" pitchFamily="82" charset="0"/>
                      </a:endParaRPr>
                    </a:p>
                  </a:txBody>
                  <a:tcPr/>
                </a:tc>
                <a:tc>
                  <a:txBody>
                    <a:bodyPr/>
                    <a:lstStyle/>
                    <a:p>
                      <a:pPr algn="ctr"/>
                      <a:r>
                        <a:rPr lang="en-US" sz="1600" dirty="0" smtClean="0">
                          <a:latin typeface="Showcard Gothic" pitchFamily="82" charset="0"/>
                        </a:rPr>
                        <a:t>CONSTRUCTION MANAGEMENT</a:t>
                      </a:r>
                      <a:endParaRPr lang="en-MY" sz="1600" dirty="0">
                        <a:latin typeface="Showcard Gothic" pitchFamily="82" charset="0"/>
                      </a:endParaRPr>
                    </a:p>
                  </a:txBody>
                  <a:tcPr/>
                </a:tc>
              </a:tr>
              <a:tr h="357300">
                <a:tc>
                  <a:txBody>
                    <a:bodyPr/>
                    <a:lstStyle/>
                    <a:p>
                      <a:pPr algn="ctr"/>
                      <a:r>
                        <a:rPr lang="en-US" sz="1600" dirty="0" smtClean="0">
                          <a:latin typeface="Showcard Gothic" pitchFamily="82" charset="0"/>
                        </a:rPr>
                        <a:t>AMELIA LIEW YENCHI</a:t>
                      </a:r>
                      <a:endParaRPr lang="en-MY" sz="1600" dirty="0">
                        <a:latin typeface="Showcard Gothic" pitchFamily="82" charset="0"/>
                      </a:endParaRPr>
                    </a:p>
                  </a:txBody>
                  <a:tcPr/>
                </a:tc>
                <a:tc>
                  <a:txBody>
                    <a:bodyPr/>
                    <a:lstStyle/>
                    <a:p>
                      <a:pPr algn="ctr"/>
                      <a:r>
                        <a:rPr lang="en-US" sz="1600" dirty="0" smtClean="0">
                          <a:latin typeface="Showcard Gothic" pitchFamily="82" charset="0"/>
                        </a:rPr>
                        <a:t>103649</a:t>
                      </a:r>
                      <a:endParaRPr lang="en-MY" sz="1600" dirty="0">
                        <a:latin typeface="Showcard Gothic" pitchFamily="82" charset="0"/>
                      </a:endParaRPr>
                    </a:p>
                  </a:txBody>
                  <a:tcPr/>
                </a:tc>
                <a:tc>
                  <a:txBody>
                    <a:bodyPr/>
                    <a:lstStyle/>
                    <a:p>
                      <a:pPr algn="ctr"/>
                      <a:r>
                        <a:rPr lang="en-US" sz="1600" dirty="0" smtClean="0">
                          <a:latin typeface="Showcard Gothic" pitchFamily="82" charset="0"/>
                        </a:rPr>
                        <a:t>ARCHITECTURE</a:t>
                      </a:r>
                      <a:endParaRPr lang="en-MY" sz="1600" dirty="0">
                        <a:latin typeface="Showcard Gothic" pitchFamily="82" charset="0"/>
                      </a:endParaRPr>
                    </a:p>
                  </a:txBody>
                  <a:tcPr/>
                </a:tc>
              </a:tr>
              <a:tr h="297422">
                <a:tc>
                  <a:txBody>
                    <a:bodyPr/>
                    <a:lstStyle/>
                    <a:p>
                      <a:pPr algn="ctr"/>
                      <a:r>
                        <a:rPr lang="en-US" sz="1600" dirty="0" smtClean="0">
                          <a:latin typeface="Showcard Gothic" pitchFamily="82" charset="0"/>
                        </a:rPr>
                        <a:t>LAM XIN YEE</a:t>
                      </a:r>
                      <a:endParaRPr lang="en-MY" sz="1600" dirty="0">
                        <a:latin typeface="Showcard Gothic" pitchFamily="82" charset="0"/>
                      </a:endParaRPr>
                    </a:p>
                  </a:txBody>
                  <a:tcPr/>
                </a:tc>
                <a:tc>
                  <a:txBody>
                    <a:bodyPr/>
                    <a:lstStyle/>
                    <a:p>
                      <a:pPr algn="ctr"/>
                      <a:r>
                        <a:rPr lang="en-US" sz="1600" dirty="0" smtClean="0">
                          <a:latin typeface="Showcard Gothic" pitchFamily="82" charset="0"/>
                        </a:rPr>
                        <a:t>103683</a:t>
                      </a:r>
                      <a:endParaRPr lang="en-MY" sz="1600" dirty="0">
                        <a:latin typeface="Showcard Gothic" pitchFamily="82" charset="0"/>
                      </a:endParaRPr>
                    </a:p>
                  </a:txBody>
                  <a:tcPr/>
                </a:tc>
                <a:tc>
                  <a:txBody>
                    <a:bodyPr/>
                    <a:lstStyle/>
                    <a:p>
                      <a:pPr algn="ctr"/>
                      <a:r>
                        <a:rPr lang="en-US" sz="1600" dirty="0" smtClean="0">
                          <a:latin typeface="Showcard Gothic" pitchFamily="82" charset="0"/>
                        </a:rPr>
                        <a:t>ARCHITECTURE</a:t>
                      </a:r>
                      <a:endParaRPr lang="en-MY" sz="1600" dirty="0">
                        <a:latin typeface="Showcard Gothic" pitchFamily="82" charset="0"/>
                      </a:endParaRPr>
                    </a:p>
                  </a:txBody>
                  <a:tcPr/>
                </a:tc>
              </a:tr>
              <a:tr h="297422">
                <a:tc>
                  <a:txBody>
                    <a:bodyPr/>
                    <a:lstStyle/>
                    <a:p>
                      <a:pPr algn="ctr"/>
                      <a:r>
                        <a:rPr lang="en-US" sz="1600" dirty="0" smtClean="0">
                          <a:latin typeface="Showcard Gothic" pitchFamily="82" charset="0"/>
                        </a:rPr>
                        <a:t>SIM DAN ZHOU</a:t>
                      </a:r>
                      <a:endParaRPr lang="en-MY" sz="1600" dirty="0">
                        <a:latin typeface="Showcard Gothic" pitchFamily="82" charset="0"/>
                      </a:endParaRPr>
                    </a:p>
                  </a:txBody>
                  <a:tcPr/>
                </a:tc>
                <a:tc>
                  <a:txBody>
                    <a:bodyPr/>
                    <a:lstStyle/>
                    <a:p>
                      <a:pPr algn="ctr"/>
                      <a:r>
                        <a:rPr lang="en-US" sz="1600" smtClean="0">
                          <a:latin typeface="Showcard Gothic" pitchFamily="82" charset="0"/>
                        </a:rPr>
                        <a:t>103763</a:t>
                      </a:r>
                      <a:endParaRPr lang="en-MY" sz="1600" dirty="0">
                        <a:latin typeface="Showcard Gothic" pitchFamily="82" charset="0"/>
                      </a:endParaRPr>
                    </a:p>
                  </a:txBody>
                  <a:tcPr/>
                </a:tc>
                <a:tc>
                  <a:txBody>
                    <a:bodyPr/>
                    <a:lstStyle/>
                    <a:p>
                      <a:pPr algn="ctr"/>
                      <a:r>
                        <a:rPr lang="en-US" sz="1600" dirty="0" smtClean="0">
                          <a:latin typeface="Showcard Gothic" pitchFamily="82" charset="0"/>
                        </a:rPr>
                        <a:t>INTERIOR DESIGN</a:t>
                      </a:r>
                      <a:endParaRPr lang="en-MY" sz="1600" dirty="0">
                        <a:latin typeface="Showcard Gothic" pitchFamily="82" charset="0"/>
                      </a:endParaRPr>
                    </a:p>
                  </a:txBody>
                  <a:tcPr/>
                </a:tc>
              </a:tr>
            </a:tbl>
          </a:graphicData>
        </a:graphic>
      </p:graphicFrame>
      <p:pic>
        <p:nvPicPr>
          <p:cNvPr id="3" name="Picture 2" descr="USM logo.jpg"/>
          <p:cNvPicPr>
            <a:picLocks noChangeAspect="1"/>
          </p:cNvPicPr>
          <p:nvPr/>
        </p:nvPicPr>
        <p:blipFill>
          <a:blip r:embed="rId3" cstate="print"/>
          <a:stretch>
            <a:fillRect/>
          </a:stretch>
        </p:blipFill>
        <p:spPr>
          <a:xfrm>
            <a:off x="2819400" y="609600"/>
            <a:ext cx="2819400" cy="1453351"/>
          </a:xfrm>
          <a:prstGeom prst="rect">
            <a:avLst/>
          </a:prstGeom>
        </p:spPr>
      </p:pic>
      <p:sp>
        <p:nvSpPr>
          <p:cNvPr id="5" name="TextBox 4"/>
          <p:cNvSpPr txBox="1"/>
          <p:nvPr/>
        </p:nvSpPr>
        <p:spPr>
          <a:xfrm>
            <a:off x="2286000" y="2286000"/>
            <a:ext cx="5257800" cy="1477328"/>
          </a:xfrm>
          <a:prstGeom prst="rect">
            <a:avLst/>
          </a:prstGeom>
          <a:noFill/>
        </p:spPr>
        <p:txBody>
          <a:bodyPr wrap="square" rtlCol="0">
            <a:spAutoFit/>
          </a:bodyPr>
          <a:lstStyle/>
          <a:p>
            <a:r>
              <a:rPr lang="en-US" dirty="0" smtClean="0">
                <a:latin typeface="Showcard Gothic" pitchFamily="82" charset="0"/>
              </a:rPr>
              <a:t>PROJECT 6	</a:t>
            </a:r>
            <a:r>
              <a:rPr lang="en-US" smtClean="0">
                <a:latin typeface="Showcard Gothic" pitchFamily="82" charset="0"/>
              </a:rPr>
              <a:t>    : </a:t>
            </a:r>
            <a:r>
              <a:rPr lang="en-US" dirty="0" smtClean="0">
                <a:latin typeface="Showcard Gothic" pitchFamily="82" charset="0"/>
              </a:rPr>
              <a:t>URBAN PLAN </a:t>
            </a:r>
          </a:p>
          <a:p>
            <a:r>
              <a:rPr lang="en-US" dirty="0" smtClean="0">
                <a:latin typeface="Showcard Gothic" pitchFamily="82" charset="0"/>
              </a:rPr>
              <a:t>GROUP NAME	    : GREEN BUILDERS</a:t>
            </a:r>
          </a:p>
          <a:p>
            <a:r>
              <a:rPr lang="en-US" dirty="0" smtClean="0">
                <a:latin typeface="Showcard Gothic" pitchFamily="82" charset="0"/>
              </a:rPr>
              <a:t>THEME		    : DESIGN GALLERY</a:t>
            </a:r>
          </a:p>
          <a:p>
            <a:r>
              <a:rPr lang="en-US" dirty="0" smtClean="0">
                <a:latin typeface="Showcard Gothic" pitchFamily="82" charset="0"/>
              </a:rPr>
              <a:t>ISSUED DATE 	    : 4 SEPTEMBER 2009</a:t>
            </a:r>
          </a:p>
          <a:p>
            <a:r>
              <a:rPr lang="en-US" dirty="0" smtClean="0">
                <a:latin typeface="Showcard Gothic" pitchFamily="82" charset="0"/>
              </a:rPr>
              <a:t>SUBMISSION DATE : 18 SEPTEMBER 2009</a:t>
            </a:r>
            <a:endParaRPr lang="en-MY" dirty="0">
              <a:latin typeface="Showcard Gothic"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838200"/>
            <a:ext cx="5562600" cy="430887"/>
          </a:xfrm>
          <a:prstGeom prst="rect">
            <a:avLst/>
          </a:prstGeom>
          <a:noFill/>
        </p:spPr>
        <p:txBody>
          <a:bodyPr wrap="square" rtlCol="0">
            <a:spAutoFit/>
          </a:bodyPr>
          <a:lstStyle/>
          <a:p>
            <a:r>
              <a:rPr lang="en-US" sz="2200" dirty="0" smtClean="0">
                <a:solidFill>
                  <a:srgbClr val="92D050"/>
                </a:solidFill>
              </a:rPr>
              <a:t>How Our Idea Contributes To APEX USM</a:t>
            </a:r>
            <a:r>
              <a:rPr lang="en-US" dirty="0" smtClean="0"/>
              <a:t>  </a:t>
            </a:r>
            <a:endParaRPr lang="en-MY" dirty="0"/>
          </a:p>
        </p:txBody>
      </p:sp>
      <p:sp>
        <p:nvSpPr>
          <p:cNvPr id="3" name="TextBox 2"/>
          <p:cNvSpPr txBox="1"/>
          <p:nvPr/>
        </p:nvSpPr>
        <p:spPr>
          <a:xfrm>
            <a:off x="1066800" y="1600200"/>
            <a:ext cx="7010400" cy="4247317"/>
          </a:xfrm>
          <a:prstGeom prst="rect">
            <a:avLst/>
          </a:prstGeom>
          <a:noFill/>
        </p:spPr>
        <p:txBody>
          <a:bodyPr wrap="square" rtlCol="0">
            <a:spAutoFit/>
          </a:bodyPr>
          <a:lstStyle/>
          <a:p>
            <a:pPr algn="just">
              <a:lnSpc>
                <a:spcPct val="150000"/>
              </a:lnSpc>
              <a:buFont typeface="Arial" pitchFamily="34" charset="0"/>
              <a:buChar char="•"/>
            </a:pPr>
            <a:r>
              <a:rPr lang="en-US" dirty="0" smtClean="0"/>
              <a:t> With the construction of our design gallery, students’ design work can be exhibited to the public. This contributes to APEX USM  by showing students capability in designing and constructing. </a:t>
            </a:r>
          </a:p>
          <a:p>
            <a:pPr algn="just">
              <a:lnSpc>
                <a:spcPct val="150000"/>
              </a:lnSpc>
              <a:buFont typeface="Arial" pitchFamily="34" charset="0"/>
              <a:buChar char="•"/>
            </a:pPr>
            <a:r>
              <a:rPr lang="en-US" dirty="0" smtClean="0"/>
              <a:t> People will be amazed with students’  creativity and appreciate students’ potential. This will  preserve the work standard of our students.</a:t>
            </a:r>
          </a:p>
          <a:p>
            <a:pPr algn="just">
              <a:lnSpc>
                <a:spcPct val="150000"/>
              </a:lnSpc>
              <a:buFont typeface="Arial" pitchFamily="34" charset="0"/>
              <a:buChar char="•"/>
            </a:pPr>
            <a:r>
              <a:rPr lang="en-US" dirty="0" smtClean="0"/>
              <a:t> The achievement of our gallery will increase the reputation of USM not only in Malaysia but also in other countries. </a:t>
            </a:r>
          </a:p>
          <a:p>
            <a:pPr algn="just">
              <a:lnSpc>
                <a:spcPct val="150000"/>
              </a:lnSpc>
              <a:buFont typeface="Arial" pitchFamily="34" charset="0"/>
              <a:buChar char="•"/>
            </a:pPr>
            <a:r>
              <a:rPr lang="en-US" dirty="0" smtClean="0"/>
              <a:t>  There will be more international universities that </a:t>
            </a:r>
            <a:r>
              <a:rPr lang="en-US" dirty="0" err="1" smtClean="0"/>
              <a:t>recognise</a:t>
            </a:r>
            <a:r>
              <a:rPr lang="en-US" dirty="0" smtClean="0"/>
              <a:t>  APEX USM. Therefore, more international students will be interested in coming to USM.</a:t>
            </a:r>
            <a:endParaRPr lang="en-MY"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dissolve">
                                      <p:cBhvr>
                                        <p:cTn id="16" dur="500"/>
                                        <p:tgtEl>
                                          <p:spTgt spid="3">
                                            <p:txEl>
                                              <p:pRg st="0" end="0"/>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ssolve">
                                      <p:cBhvr>
                                        <p:cTn id="19" dur="500"/>
                                        <p:tgtEl>
                                          <p:spTgt spid="3">
                                            <p:txEl>
                                              <p:pRg st="1" end="1"/>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ssolv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85800"/>
            <a:ext cx="2138021" cy="430887"/>
          </a:xfrm>
          <a:prstGeom prst="rect">
            <a:avLst/>
          </a:prstGeom>
        </p:spPr>
        <p:txBody>
          <a:bodyPr wrap="none">
            <a:spAutoFit/>
          </a:bodyPr>
          <a:lstStyle/>
          <a:p>
            <a:r>
              <a:rPr lang="en-US" sz="2200" dirty="0" smtClean="0">
                <a:solidFill>
                  <a:srgbClr val="92D050"/>
                </a:solidFill>
              </a:rPr>
              <a:t>Before And After</a:t>
            </a:r>
            <a:endParaRPr lang="en-MY" sz="2200" dirty="0"/>
          </a:p>
        </p:txBody>
      </p:sp>
      <p:pic>
        <p:nvPicPr>
          <p:cNvPr id="3" name="Picture 2" descr="C:\Users\Amelia\Desktop\2009_09_17\ok size!.jpg"/>
          <p:cNvPicPr/>
          <p:nvPr/>
        </p:nvPicPr>
        <p:blipFill>
          <a:blip r:embed="rId3" cstate="print"/>
          <a:srcRect/>
          <a:stretch>
            <a:fillRect/>
          </a:stretch>
        </p:blipFill>
        <p:spPr bwMode="auto">
          <a:xfrm>
            <a:off x="990600" y="1371600"/>
            <a:ext cx="7162800" cy="434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762000"/>
            <a:ext cx="5334000" cy="430887"/>
          </a:xfrm>
          <a:prstGeom prst="rect">
            <a:avLst/>
          </a:prstGeom>
          <a:noFill/>
        </p:spPr>
        <p:txBody>
          <a:bodyPr wrap="square" rtlCol="0">
            <a:spAutoFit/>
          </a:bodyPr>
          <a:lstStyle/>
          <a:p>
            <a:r>
              <a:rPr lang="en-US" sz="2200" dirty="0" smtClean="0">
                <a:solidFill>
                  <a:srgbClr val="92D050"/>
                </a:solidFill>
              </a:rPr>
              <a:t>Details of Our Design Gallery</a:t>
            </a:r>
            <a:endParaRPr lang="en-MY" sz="2200" dirty="0">
              <a:solidFill>
                <a:srgbClr val="92D050"/>
              </a:solidFill>
            </a:endParaRPr>
          </a:p>
        </p:txBody>
      </p:sp>
      <p:sp>
        <p:nvSpPr>
          <p:cNvPr id="5" name="TextBox 4"/>
          <p:cNvSpPr txBox="1"/>
          <p:nvPr/>
        </p:nvSpPr>
        <p:spPr>
          <a:xfrm>
            <a:off x="1066800" y="2895600"/>
            <a:ext cx="3505200" cy="3000821"/>
          </a:xfrm>
          <a:prstGeom prst="rect">
            <a:avLst/>
          </a:prstGeom>
          <a:noFill/>
        </p:spPr>
        <p:txBody>
          <a:bodyPr wrap="square" rtlCol="0">
            <a:spAutoFit/>
          </a:bodyPr>
          <a:lstStyle/>
          <a:p>
            <a:pPr>
              <a:lnSpc>
                <a:spcPct val="150000"/>
              </a:lnSpc>
            </a:pPr>
            <a:endParaRPr lang="en-US" dirty="0" smtClean="0"/>
          </a:p>
          <a:p>
            <a:pPr>
              <a:lnSpc>
                <a:spcPct val="150000"/>
              </a:lnSpc>
            </a:pPr>
            <a:endParaRPr lang="en-US" dirty="0" smtClean="0"/>
          </a:p>
          <a:p>
            <a:pPr>
              <a:lnSpc>
                <a:spcPct val="150000"/>
              </a:lnSpc>
            </a:pPr>
            <a:r>
              <a:rPr lang="en-US" dirty="0" smtClean="0"/>
              <a:t>Signboard</a:t>
            </a:r>
          </a:p>
          <a:p>
            <a:pPr>
              <a:lnSpc>
                <a:spcPct val="150000"/>
              </a:lnSpc>
              <a:buFont typeface="Arial" pitchFamily="34" charset="0"/>
              <a:buChar char="•"/>
            </a:pPr>
            <a:r>
              <a:rPr lang="en-US" dirty="0" smtClean="0"/>
              <a:t> This is a new developed place. The signboard  can help people in determining the right direction so that they won’t  get lost.</a:t>
            </a:r>
            <a:endParaRPr lang="en-MY" dirty="0"/>
          </a:p>
        </p:txBody>
      </p:sp>
      <p:sp>
        <p:nvSpPr>
          <p:cNvPr id="7" name="TextBox 6"/>
          <p:cNvSpPr txBox="1"/>
          <p:nvPr/>
        </p:nvSpPr>
        <p:spPr>
          <a:xfrm>
            <a:off x="5029200" y="2895600"/>
            <a:ext cx="3200400" cy="3000821"/>
          </a:xfrm>
          <a:prstGeom prst="rect">
            <a:avLst/>
          </a:prstGeom>
          <a:noFill/>
        </p:spPr>
        <p:txBody>
          <a:bodyPr wrap="square" rtlCol="0">
            <a:spAutoFit/>
          </a:bodyPr>
          <a:lstStyle/>
          <a:p>
            <a:pPr>
              <a:lnSpc>
                <a:spcPct val="150000"/>
              </a:lnSpc>
            </a:pPr>
            <a:endParaRPr lang="en-US" dirty="0" smtClean="0"/>
          </a:p>
          <a:p>
            <a:pPr>
              <a:lnSpc>
                <a:spcPct val="150000"/>
              </a:lnSpc>
            </a:pPr>
            <a:endParaRPr lang="en-US" dirty="0" smtClean="0"/>
          </a:p>
          <a:p>
            <a:pPr>
              <a:lnSpc>
                <a:spcPct val="150000"/>
              </a:lnSpc>
            </a:pPr>
            <a:r>
              <a:rPr lang="en-US" dirty="0" smtClean="0"/>
              <a:t>Sculpture</a:t>
            </a:r>
          </a:p>
          <a:p>
            <a:pPr>
              <a:lnSpc>
                <a:spcPct val="150000"/>
              </a:lnSpc>
              <a:buFont typeface="Arial" pitchFamily="34" charset="0"/>
              <a:buChar char="•"/>
            </a:pPr>
            <a:r>
              <a:rPr lang="en-US" dirty="0" smtClean="0"/>
              <a:t> The design of our sculpture is based on space and form. The joining of different structures gives an architectural effect. </a:t>
            </a:r>
            <a:endParaRPr lang="en-MY" dirty="0"/>
          </a:p>
        </p:txBody>
      </p:sp>
      <p:pic>
        <p:nvPicPr>
          <p:cNvPr id="1026" name="Picture 2" descr="C:\Users\yeen\URBAN\2009_09_16\sign board.jpg"/>
          <p:cNvPicPr>
            <a:picLocks noChangeAspect="1" noChangeArrowheads="1"/>
          </p:cNvPicPr>
          <p:nvPr/>
        </p:nvPicPr>
        <p:blipFill>
          <a:blip r:embed="rId3" cstate="print"/>
          <a:srcRect/>
          <a:stretch>
            <a:fillRect/>
          </a:stretch>
        </p:blipFill>
        <p:spPr bwMode="auto">
          <a:xfrm>
            <a:off x="1524000" y="1295400"/>
            <a:ext cx="1905000" cy="2527549"/>
          </a:xfrm>
          <a:prstGeom prst="rect">
            <a:avLst/>
          </a:prstGeom>
          <a:noFill/>
        </p:spPr>
      </p:pic>
      <p:pic>
        <p:nvPicPr>
          <p:cNvPr id="1027" name="Picture 3" descr="C:\Users\yeen\URBAN\2009_09_16\sculpture.jpg"/>
          <p:cNvPicPr>
            <a:picLocks noChangeAspect="1" noChangeArrowheads="1"/>
          </p:cNvPicPr>
          <p:nvPr/>
        </p:nvPicPr>
        <p:blipFill>
          <a:blip r:embed="rId4" cstate="print"/>
          <a:srcRect/>
          <a:stretch>
            <a:fillRect/>
          </a:stretch>
        </p:blipFill>
        <p:spPr bwMode="auto">
          <a:xfrm>
            <a:off x="5715000" y="1219200"/>
            <a:ext cx="1446640"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500" fill="hold"/>
                                        <p:tgtEl>
                                          <p:spTgt spid="1026"/>
                                        </p:tgtEl>
                                        <p:attrNameLst>
                                          <p:attrName>ppt_w</p:attrName>
                                        </p:attrNameLst>
                                      </p:cBhvr>
                                      <p:tavLst>
                                        <p:tav tm="0">
                                          <p:val>
                                            <p:fltVal val="0"/>
                                          </p:val>
                                        </p:tav>
                                        <p:tav tm="100000">
                                          <p:val>
                                            <p:strVal val="#ppt_w"/>
                                          </p:val>
                                        </p:tav>
                                      </p:tavLst>
                                    </p:anim>
                                    <p:anim calcmode="lin" valueType="num">
                                      <p:cBhvr>
                                        <p:cTn id="16" dur="500" fill="hold"/>
                                        <p:tgtEl>
                                          <p:spTgt spid="1026"/>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 calcmode="lin" valueType="num">
                                      <p:cBhvr>
                                        <p:cTn id="25" dur="500" fill="hold"/>
                                        <p:tgtEl>
                                          <p:spTgt spid="1027"/>
                                        </p:tgtEl>
                                        <p:attrNameLst>
                                          <p:attrName>ppt_w</p:attrName>
                                        </p:attrNameLst>
                                      </p:cBhvr>
                                      <p:tavLst>
                                        <p:tav tm="0">
                                          <p:val>
                                            <p:fltVal val="0"/>
                                          </p:val>
                                        </p:tav>
                                        <p:tav tm="100000">
                                          <p:val>
                                            <p:strVal val="#ppt_w"/>
                                          </p:val>
                                        </p:tav>
                                      </p:tavLst>
                                    </p:anim>
                                    <p:anim calcmode="lin" valueType="num">
                                      <p:cBhvr>
                                        <p:cTn id="26" dur="500" fill="hold"/>
                                        <p:tgtEl>
                                          <p:spTgt spid="1027"/>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609600"/>
            <a:ext cx="5029200" cy="369332"/>
          </a:xfrm>
          <a:prstGeom prst="rect">
            <a:avLst/>
          </a:prstGeom>
          <a:noFill/>
        </p:spPr>
        <p:txBody>
          <a:bodyPr wrap="square" rtlCol="0">
            <a:spAutoFit/>
          </a:bodyPr>
          <a:lstStyle/>
          <a:p>
            <a:r>
              <a:rPr lang="en-US" dirty="0" smtClean="0">
                <a:solidFill>
                  <a:srgbClr val="92D050"/>
                </a:solidFill>
              </a:rPr>
              <a:t>Inside The Gallery</a:t>
            </a:r>
            <a:endParaRPr lang="en-MY" dirty="0">
              <a:solidFill>
                <a:srgbClr val="92D050"/>
              </a:solidFill>
            </a:endParaRPr>
          </a:p>
        </p:txBody>
      </p:sp>
      <p:sp>
        <p:nvSpPr>
          <p:cNvPr id="4" name="TextBox 3"/>
          <p:cNvSpPr txBox="1"/>
          <p:nvPr/>
        </p:nvSpPr>
        <p:spPr>
          <a:xfrm>
            <a:off x="1066800" y="1066800"/>
            <a:ext cx="6781800" cy="5078313"/>
          </a:xfrm>
          <a:prstGeom prst="rect">
            <a:avLst/>
          </a:prstGeom>
          <a:noFill/>
        </p:spPr>
        <p:txBody>
          <a:bodyPr wrap="square" rtlCol="0">
            <a:spAutoFit/>
          </a:bodyPr>
          <a:lstStyle/>
          <a:p>
            <a:pPr>
              <a:lnSpc>
                <a:spcPct val="150000"/>
              </a:lnSpc>
            </a:pPr>
            <a:r>
              <a:rPr lang="en-US" dirty="0" smtClean="0"/>
              <a:t>Lobby :</a:t>
            </a:r>
          </a:p>
          <a:p>
            <a:pPr algn="just">
              <a:lnSpc>
                <a:spcPct val="150000"/>
              </a:lnSpc>
              <a:buFont typeface="Arial" pitchFamily="34" charset="0"/>
              <a:buChar char="•"/>
            </a:pPr>
            <a:r>
              <a:rPr lang="en-US" dirty="0" smtClean="0"/>
              <a:t> Book shelf - Design guidance such as magazines  </a:t>
            </a:r>
          </a:p>
          <a:p>
            <a:pPr algn="just">
              <a:lnSpc>
                <a:spcPct val="150000"/>
              </a:lnSpc>
              <a:buFont typeface="Arial" pitchFamily="34" charset="0"/>
              <a:buChar char="•"/>
            </a:pPr>
            <a:r>
              <a:rPr lang="en-US" dirty="0" smtClean="0"/>
              <a:t> Information counter - Registration of visitors as a record. Visitors  can get all the information  about design and consult for help</a:t>
            </a:r>
          </a:p>
          <a:p>
            <a:pPr algn="just">
              <a:lnSpc>
                <a:spcPct val="150000"/>
              </a:lnSpc>
              <a:buFont typeface="Arial" pitchFamily="34" charset="0"/>
              <a:buChar char="•"/>
            </a:pPr>
            <a:r>
              <a:rPr lang="en-US" dirty="0" smtClean="0"/>
              <a:t> Chairs and tables - For people to rest and enjoy the interior design of the gallery</a:t>
            </a:r>
          </a:p>
          <a:p>
            <a:pPr algn="just">
              <a:lnSpc>
                <a:spcPct val="150000"/>
              </a:lnSpc>
            </a:pPr>
            <a:endParaRPr lang="en-US" dirty="0" smtClean="0"/>
          </a:p>
          <a:p>
            <a:pPr algn="just">
              <a:lnSpc>
                <a:spcPct val="150000"/>
              </a:lnSpc>
            </a:pPr>
            <a:r>
              <a:rPr lang="en-US" dirty="0" smtClean="0"/>
              <a:t>Gallery : </a:t>
            </a:r>
          </a:p>
          <a:p>
            <a:pPr algn="just">
              <a:lnSpc>
                <a:spcPct val="150000"/>
              </a:lnSpc>
              <a:buFont typeface="Arial" pitchFamily="34" charset="0"/>
              <a:buChar char="•"/>
            </a:pPr>
            <a:r>
              <a:rPr lang="en-US" dirty="0" smtClean="0"/>
              <a:t> Exhibition site – For publishing students’ design  </a:t>
            </a:r>
          </a:p>
          <a:p>
            <a:pPr algn="just">
              <a:lnSpc>
                <a:spcPct val="150000"/>
              </a:lnSpc>
              <a:buFont typeface="Arial" pitchFamily="34" charset="0"/>
              <a:buChar char="•"/>
            </a:pPr>
            <a:r>
              <a:rPr lang="en-US" dirty="0" smtClean="0"/>
              <a:t> Theme based – The gallery can be divided into a few parts with different theme. For example, water </a:t>
            </a:r>
            <a:r>
              <a:rPr lang="en-US" dirty="0" err="1" smtClean="0"/>
              <a:t>colour</a:t>
            </a:r>
            <a:r>
              <a:rPr lang="en-US" dirty="0" smtClean="0"/>
              <a:t>, sketches, oil-painting and sculptures. </a:t>
            </a:r>
            <a:endParaRPr lang="en-MY"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2000"/>
                                        <p:tgtEl>
                                          <p:spTgt spid="4">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2000"/>
                                        <p:tgtEl>
                                          <p:spTgt spid="4">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2000"/>
                                        <p:tgtEl>
                                          <p:spTgt spid="4">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2000"/>
                                        <p:tgtEl>
                                          <p:spTgt spid="4">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2667000" cy="369332"/>
          </a:xfrm>
          <a:prstGeom prst="rect">
            <a:avLst/>
          </a:prstGeom>
          <a:noFill/>
        </p:spPr>
        <p:txBody>
          <a:bodyPr wrap="square" rtlCol="0">
            <a:spAutoFit/>
          </a:bodyPr>
          <a:lstStyle/>
          <a:p>
            <a:r>
              <a:rPr lang="en-US" dirty="0" smtClean="0">
                <a:solidFill>
                  <a:srgbClr val="92D050"/>
                </a:solidFill>
              </a:rPr>
              <a:t>Design Of  The Building</a:t>
            </a:r>
            <a:endParaRPr lang="en-MY" dirty="0">
              <a:solidFill>
                <a:srgbClr val="92D050"/>
              </a:solidFill>
            </a:endParaRPr>
          </a:p>
        </p:txBody>
      </p:sp>
      <p:sp>
        <p:nvSpPr>
          <p:cNvPr id="4" name="TextBox 3"/>
          <p:cNvSpPr txBox="1"/>
          <p:nvPr/>
        </p:nvSpPr>
        <p:spPr>
          <a:xfrm>
            <a:off x="914400" y="1219200"/>
            <a:ext cx="7086600" cy="4662815"/>
          </a:xfrm>
          <a:prstGeom prst="rect">
            <a:avLst/>
          </a:prstGeom>
          <a:noFill/>
        </p:spPr>
        <p:txBody>
          <a:bodyPr wrap="square" rtlCol="0">
            <a:spAutoFit/>
          </a:bodyPr>
          <a:lstStyle/>
          <a:p>
            <a:pPr>
              <a:lnSpc>
                <a:spcPct val="150000"/>
              </a:lnSpc>
              <a:buFont typeface="Arial" pitchFamily="34" charset="0"/>
              <a:buChar char="•"/>
            </a:pPr>
            <a:r>
              <a:rPr lang="en-US" dirty="0" smtClean="0"/>
              <a:t> We include a lot of glass in our design so that people can see the interior design of the building including unique design structures. This  can attract their attention to come to our gallery. </a:t>
            </a:r>
          </a:p>
          <a:p>
            <a:pPr>
              <a:lnSpc>
                <a:spcPct val="150000"/>
              </a:lnSpc>
              <a:buFont typeface="Arial" pitchFamily="34" charset="0"/>
              <a:buChar char="•"/>
            </a:pPr>
            <a:r>
              <a:rPr lang="en-US" dirty="0" smtClean="0"/>
              <a:t> At night, we use different </a:t>
            </a:r>
            <a:r>
              <a:rPr lang="en-US" dirty="0" err="1" smtClean="0"/>
              <a:t>colours</a:t>
            </a:r>
            <a:r>
              <a:rPr lang="en-US" dirty="0" smtClean="0"/>
              <a:t> of light to shine on different windows to give a </a:t>
            </a:r>
            <a:r>
              <a:rPr lang="en-US" dirty="0" err="1" smtClean="0"/>
              <a:t>colourful</a:t>
            </a:r>
            <a:r>
              <a:rPr lang="en-US" dirty="0" smtClean="0"/>
              <a:t> effect.</a:t>
            </a:r>
          </a:p>
          <a:p>
            <a:pPr>
              <a:lnSpc>
                <a:spcPct val="150000"/>
              </a:lnSpc>
              <a:buFont typeface="Arial" pitchFamily="34" charset="0"/>
              <a:buChar char="•"/>
            </a:pPr>
            <a:r>
              <a:rPr lang="en-US" dirty="0" smtClean="0"/>
              <a:t> The bulging windows on the middle of the building shows forms and spaces which are important elements in design.</a:t>
            </a:r>
          </a:p>
          <a:p>
            <a:pPr>
              <a:lnSpc>
                <a:spcPct val="150000"/>
              </a:lnSpc>
              <a:buFont typeface="Arial" pitchFamily="34" charset="0"/>
              <a:buChar char="•"/>
            </a:pPr>
            <a:r>
              <a:rPr lang="en-US" dirty="0" smtClean="0"/>
              <a:t> Automatic doors are used to ease people from getting in and out of the building.</a:t>
            </a:r>
          </a:p>
          <a:p>
            <a:pPr>
              <a:lnSpc>
                <a:spcPct val="150000"/>
              </a:lnSpc>
              <a:buFont typeface="Arial" pitchFamily="34" charset="0"/>
              <a:buChar char="•"/>
            </a:pPr>
            <a:r>
              <a:rPr lang="en-US" dirty="0" smtClean="0"/>
              <a:t> We choose grey as the </a:t>
            </a:r>
            <a:r>
              <a:rPr lang="en-US" dirty="0" err="1" smtClean="0"/>
              <a:t>colour</a:t>
            </a:r>
            <a:r>
              <a:rPr lang="en-US" dirty="0" smtClean="0"/>
              <a:t> of the building because it has a sense of mysterious but people can explore </a:t>
            </a:r>
            <a:r>
              <a:rPr lang="en-US" dirty="0" err="1" smtClean="0"/>
              <a:t>colourful</a:t>
            </a:r>
            <a:r>
              <a:rPr lang="en-US" dirty="0" smtClean="0"/>
              <a:t> design inside.  </a:t>
            </a:r>
            <a:endParaRPr lang="en-MY"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762000"/>
            <a:ext cx="4572000" cy="2446824"/>
          </a:xfrm>
          <a:prstGeom prst="rect">
            <a:avLst/>
          </a:prstGeom>
        </p:spPr>
        <p:txBody>
          <a:bodyPr>
            <a:spAutoFit/>
          </a:bodyPr>
          <a:lstStyle/>
          <a:p>
            <a:pPr algn="just"/>
            <a:r>
              <a:rPr lang="en-US" dirty="0" smtClean="0">
                <a:solidFill>
                  <a:srgbClr val="92D050"/>
                </a:solidFill>
              </a:rPr>
              <a:t>Exit Of  The Gallery</a:t>
            </a:r>
          </a:p>
          <a:p>
            <a:pPr algn="just">
              <a:lnSpc>
                <a:spcPct val="150000"/>
              </a:lnSpc>
              <a:buFont typeface="Arial" pitchFamily="34" charset="0"/>
              <a:buChar char="•"/>
            </a:pPr>
            <a:r>
              <a:rPr lang="en-US" dirty="0" smtClean="0"/>
              <a:t> The main exit of the gallery faces the recreational site, where  people can go to relax after visiting our gallery. </a:t>
            </a:r>
          </a:p>
          <a:p>
            <a:pPr algn="just">
              <a:lnSpc>
                <a:spcPct val="150000"/>
              </a:lnSpc>
              <a:buFont typeface="Arial" pitchFamily="34" charset="0"/>
              <a:buChar char="•"/>
            </a:pPr>
            <a:r>
              <a:rPr lang="en-US" dirty="0" smtClean="0"/>
              <a:t> The other exit is facing the car park. People can go to the car park conveniently.</a:t>
            </a:r>
            <a:endParaRPr lang="en-MY"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p:cTn id="11" dur="1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2" dur="1000" fill="hold"/>
                                        <p:tgtEl>
                                          <p:spTgt spid="2">
                                            <p:txEl>
                                              <p:pRg st="1" end="1"/>
                                            </p:txEl>
                                          </p:spTgt>
                                        </p:tgtEl>
                                        <p:attrNameLst>
                                          <p:attrName>ppt_h</p:attrName>
                                        </p:attrNameLst>
                                      </p:cBhvr>
                                      <p:tavLst>
                                        <p:tav tm="0">
                                          <p:val>
                                            <p:strVal val="#ppt_h"/>
                                          </p:val>
                                        </p:tav>
                                        <p:tav tm="100000">
                                          <p:val>
                                            <p:strVal val="#ppt_h"/>
                                          </p:val>
                                        </p:tav>
                                      </p:tavLst>
                                    </p:anim>
                                  </p:childTnLst>
                                </p:cTn>
                              </p:par>
                              <p:par>
                                <p:cTn id="13" presetID="19" presetClass="entr" presetSubtype="1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p:cTn id="15" dur="1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16" dur="1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yeen\URBAN\2009_09_16\corridor.jpg"/>
          <p:cNvPicPr/>
          <p:nvPr/>
        </p:nvPicPr>
        <p:blipFill>
          <a:blip r:embed="rId3" cstate="print"/>
          <a:srcRect/>
          <a:stretch>
            <a:fillRect/>
          </a:stretch>
        </p:blipFill>
        <p:spPr bwMode="auto">
          <a:xfrm>
            <a:off x="5943600" y="1143000"/>
            <a:ext cx="2438400" cy="4800600"/>
          </a:xfrm>
          <a:prstGeom prst="rect">
            <a:avLst/>
          </a:prstGeom>
          <a:noFill/>
          <a:ln w="9525">
            <a:noFill/>
            <a:miter lim="800000"/>
            <a:headEnd/>
            <a:tailEnd/>
          </a:ln>
        </p:spPr>
      </p:pic>
      <p:pic>
        <p:nvPicPr>
          <p:cNvPr id="3" name="Picture 2" descr="C:\Users\yeen\URBAN\2009_09_16\lobby.jpg"/>
          <p:cNvPicPr/>
          <p:nvPr/>
        </p:nvPicPr>
        <p:blipFill>
          <a:blip r:embed="rId4" cstate="print"/>
          <a:srcRect/>
          <a:stretch>
            <a:fillRect/>
          </a:stretch>
        </p:blipFill>
        <p:spPr bwMode="auto">
          <a:xfrm>
            <a:off x="1295400" y="1143000"/>
            <a:ext cx="2438400" cy="4800600"/>
          </a:xfrm>
          <a:prstGeom prst="rect">
            <a:avLst/>
          </a:prstGeom>
          <a:noFill/>
          <a:ln w="9525">
            <a:noFill/>
            <a:miter lim="800000"/>
            <a:headEnd/>
            <a:tailEnd/>
          </a:ln>
        </p:spPr>
      </p:pic>
      <p:sp>
        <p:nvSpPr>
          <p:cNvPr id="4" name="Rectangle 3"/>
          <p:cNvSpPr/>
          <p:nvPr/>
        </p:nvSpPr>
        <p:spPr>
          <a:xfrm>
            <a:off x="1219200" y="457200"/>
            <a:ext cx="3183885" cy="430887"/>
          </a:xfrm>
          <a:prstGeom prst="rect">
            <a:avLst/>
          </a:prstGeom>
        </p:spPr>
        <p:txBody>
          <a:bodyPr wrap="none">
            <a:spAutoFit/>
          </a:bodyPr>
          <a:lstStyle/>
          <a:p>
            <a:r>
              <a:rPr lang="en-US" sz="2200" dirty="0" smtClean="0">
                <a:solidFill>
                  <a:srgbClr val="92D050"/>
                </a:solidFill>
              </a:rPr>
              <a:t>Interesting Design Details</a:t>
            </a:r>
            <a:endParaRPr lang="en-MY" sz="2200" dirty="0"/>
          </a:p>
        </p:txBody>
      </p:sp>
      <p:pic>
        <p:nvPicPr>
          <p:cNvPr id="5" name="Picture 4" descr="C:\Users\yeen\URBAN\2009_09_16\sculpture.jpg"/>
          <p:cNvPicPr/>
          <p:nvPr/>
        </p:nvPicPr>
        <p:blipFill>
          <a:blip r:embed="rId5" cstate="print"/>
          <a:srcRect/>
          <a:stretch>
            <a:fillRect/>
          </a:stretch>
        </p:blipFill>
        <p:spPr bwMode="auto">
          <a:xfrm>
            <a:off x="3733800" y="1143000"/>
            <a:ext cx="2209800" cy="480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1000"/>
                                        <p:tgtEl>
                                          <p:spTgt spid="3"/>
                                        </p:tgtEl>
                                      </p:cBhvr>
                                    </p:animEffect>
                                  </p:childTnLst>
                                </p:cTn>
                              </p:par>
                              <p:par>
                                <p:cTn id="13" presetID="3"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1000"/>
                                        <p:tgtEl>
                                          <p:spTgt spid="5"/>
                                        </p:tgtEl>
                                      </p:cBhvr>
                                    </p:animEffect>
                                  </p:childTnLst>
                                </p:cTn>
                              </p:par>
                              <p:par>
                                <p:cTn id="16" presetID="3"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209800"/>
            <a:ext cx="7620000" cy="2092881"/>
          </a:xfrm>
          <a:prstGeom prst="rect">
            <a:avLst/>
          </a:prstGeom>
          <a:noFill/>
        </p:spPr>
        <p:txBody>
          <a:bodyPr wrap="square" rtlCol="0">
            <a:spAutoFit/>
          </a:bodyPr>
          <a:lstStyle/>
          <a:p>
            <a:pPr algn="ctr"/>
            <a:r>
              <a:rPr lang="en-US" sz="13000" dirty="0" smtClean="0">
                <a:solidFill>
                  <a:srgbClr val="DE005A"/>
                </a:solidFill>
                <a:latin typeface="Mistral" pitchFamily="66" charset="0"/>
              </a:rPr>
              <a:t>BIO</a:t>
            </a:r>
            <a:r>
              <a:rPr lang="en-US" sz="13000" dirty="0" smtClean="0">
                <a:solidFill>
                  <a:srgbClr val="F20062"/>
                </a:solidFill>
                <a:latin typeface="Mistral" pitchFamily="66" charset="0"/>
              </a:rPr>
              <a:t>DI</a:t>
            </a:r>
            <a:r>
              <a:rPr lang="en-US" sz="13000" dirty="0" smtClean="0">
                <a:solidFill>
                  <a:srgbClr val="FF158A"/>
                </a:solidFill>
                <a:latin typeface="Mistral" pitchFamily="66" charset="0"/>
              </a:rPr>
              <a:t>VER</a:t>
            </a:r>
            <a:r>
              <a:rPr lang="en-US" sz="13000" dirty="0" smtClean="0">
                <a:solidFill>
                  <a:srgbClr val="FF3F8D"/>
                </a:solidFill>
                <a:latin typeface="Mistral" pitchFamily="66" charset="0"/>
              </a:rPr>
              <a:t>SI</a:t>
            </a:r>
            <a:r>
              <a:rPr lang="en-US" sz="13000" dirty="0" smtClean="0">
                <a:solidFill>
                  <a:srgbClr val="FF5D9F"/>
                </a:solidFill>
                <a:latin typeface="Mistral" pitchFamily="66" charset="0"/>
              </a:rPr>
              <a:t>TY</a:t>
            </a:r>
            <a:endParaRPr lang="en-MY" sz="13000" dirty="0">
              <a:solidFill>
                <a:srgbClr val="FF5D9F"/>
              </a:solidFill>
              <a:latin typeface="Mistral"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5029200" cy="430887"/>
          </a:xfrm>
          <a:prstGeom prst="rect">
            <a:avLst/>
          </a:prstGeom>
          <a:noFill/>
        </p:spPr>
        <p:txBody>
          <a:bodyPr wrap="square" rtlCol="0">
            <a:spAutoFit/>
          </a:bodyPr>
          <a:lstStyle/>
          <a:p>
            <a:r>
              <a:rPr lang="en-US" sz="2200" dirty="0" smtClean="0">
                <a:solidFill>
                  <a:srgbClr val="92D050"/>
                </a:solidFill>
              </a:rPr>
              <a:t>Definition Of Biodiversity</a:t>
            </a:r>
            <a:endParaRPr lang="en-MY" sz="2200" dirty="0">
              <a:solidFill>
                <a:srgbClr val="92D050"/>
              </a:solidFill>
            </a:endParaRPr>
          </a:p>
        </p:txBody>
      </p:sp>
      <p:sp>
        <p:nvSpPr>
          <p:cNvPr id="5" name="TextBox 4"/>
          <p:cNvSpPr txBox="1"/>
          <p:nvPr/>
        </p:nvSpPr>
        <p:spPr>
          <a:xfrm>
            <a:off x="762000" y="990600"/>
            <a:ext cx="7391400" cy="2169825"/>
          </a:xfrm>
          <a:prstGeom prst="rect">
            <a:avLst/>
          </a:prstGeom>
          <a:noFill/>
        </p:spPr>
        <p:txBody>
          <a:bodyPr wrap="square" rtlCol="0">
            <a:spAutoFit/>
          </a:bodyPr>
          <a:lstStyle/>
          <a:p>
            <a:pPr>
              <a:lnSpc>
                <a:spcPct val="150000"/>
              </a:lnSpc>
              <a:buFont typeface="Arial" pitchFamily="34" charset="0"/>
              <a:buChar char="•"/>
            </a:pPr>
            <a:r>
              <a:rPr lang="en-MY" dirty="0" smtClean="0"/>
              <a:t> Wikipedia</a:t>
            </a:r>
          </a:p>
          <a:p>
            <a:pPr algn="just">
              <a:lnSpc>
                <a:spcPct val="150000"/>
              </a:lnSpc>
            </a:pPr>
            <a:r>
              <a:rPr lang="en-MY" dirty="0" smtClean="0"/>
              <a:t> Biodiversity is the variation of life forms within a given ecosystem, biome, or for the entire Earth. Biologists most often define "biological diversity" or "biodiversity" as the "totality of genes, species, and ecosystems of a region". </a:t>
            </a:r>
            <a:endParaRPr lang="en-US" dirty="0" smtClean="0"/>
          </a:p>
          <a:p>
            <a:pPr>
              <a:lnSpc>
                <a:spcPct val="150000"/>
              </a:lnSpc>
            </a:pPr>
            <a:endParaRPr lang="en-US" dirty="0" smtClean="0"/>
          </a:p>
        </p:txBody>
      </p:sp>
      <p:sp>
        <p:nvSpPr>
          <p:cNvPr id="4" name="Rectangle 3"/>
          <p:cNvSpPr/>
          <p:nvPr/>
        </p:nvSpPr>
        <p:spPr>
          <a:xfrm>
            <a:off x="762000" y="2590800"/>
            <a:ext cx="7467600" cy="3693319"/>
          </a:xfrm>
          <a:prstGeom prst="rect">
            <a:avLst/>
          </a:prstGeom>
        </p:spPr>
        <p:txBody>
          <a:bodyPr wrap="square">
            <a:spAutoFit/>
          </a:bodyPr>
          <a:lstStyle/>
          <a:p>
            <a:endParaRPr lang="en-MY" dirty="0" smtClean="0"/>
          </a:p>
          <a:p>
            <a:pPr>
              <a:lnSpc>
                <a:spcPct val="150000"/>
              </a:lnSpc>
              <a:buFont typeface="Arial" pitchFamily="34" charset="0"/>
              <a:buChar char="•"/>
            </a:pPr>
            <a:r>
              <a:rPr lang="en-MY" dirty="0" smtClean="0"/>
              <a:t> Green-</a:t>
            </a:r>
            <a:r>
              <a:rPr lang="en-MY" dirty="0" err="1" smtClean="0"/>
              <a:t>Networld</a:t>
            </a:r>
            <a:endParaRPr lang="en-MY" dirty="0" smtClean="0"/>
          </a:p>
          <a:p>
            <a:pPr algn="just">
              <a:lnSpc>
                <a:spcPct val="150000"/>
              </a:lnSpc>
            </a:pPr>
            <a:r>
              <a:rPr lang="en-MY" dirty="0" smtClean="0"/>
              <a:t>The number and variety of different organisms in the ecological complexes in which they naturally occur. Organisms are organized at many levels, ranging from complete ecosystems to the biochemical structures that are the molecular basis of heredity. Thus, the term encompasses different ecosystems, species, and genes that must be present for a healthy environment. A large number of species must characterize the food chain, representing multiple predator-prey relationships.</a:t>
            </a:r>
            <a:endParaRPr lang="en-MY"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000"/>
                                        <p:tgtEl>
                                          <p:spTgt spid="5">
                                            <p:txEl>
                                              <p:pRg st="0" end="0"/>
                                            </p:txEl>
                                          </p:spTgt>
                                        </p:tgtEl>
                                      </p:cBhvr>
                                    </p:animEffect>
                                    <p:anim calcmode="lin" valueType="num">
                                      <p:cBhvr>
                                        <p:cTn id="16"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7"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5">
                                            <p:txEl>
                                              <p:pRg st="0" end="0"/>
                                            </p:txEl>
                                          </p:spTgt>
                                        </p:tgtEl>
                                        <p:attrNameLst>
                                          <p:attrName>ppt_w</p:attrName>
                                        </p:attrNameLst>
                                      </p:cBhvr>
                                      <p:tavLst>
                                        <p:tav tm="0">
                                          <p:val>
                                            <p:fltVal val="0"/>
                                          </p:val>
                                        </p:tav>
                                        <p:tav tm="100000">
                                          <p:val>
                                            <p:strVal val="#ppt_w"/>
                                          </p:val>
                                        </p:tav>
                                      </p:tavLst>
                                    </p:anim>
                                  </p:childTnLst>
                                </p:cTn>
                              </p:par>
                              <p:par>
                                <p:cTn id="19" presetID="35"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2000"/>
                                        <p:tgtEl>
                                          <p:spTgt spid="5">
                                            <p:txEl>
                                              <p:pRg st="1" end="1"/>
                                            </p:txEl>
                                          </p:spTgt>
                                        </p:tgtEl>
                                      </p:cBhvr>
                                    </p:animEffect>
                                    <p:anim calcmode="lin" valueType="num">
                                      <p:cBhvr>
                                        <p:cTn id="22" dur="2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3" dur="2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4" dur="2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p:cTn id="29"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4">
                                            <p:txEl>
                                              <p:pRg st="1" end="1"/>
                                            </p:txEl>
                                          </p:spTgt>
                                        </p:tgtEl>
                                      </p:cBhvr>
                                    </p:animEffect>
                                  </p:childTnLst>
                                </p:cTn>
                              </p:par>
                              <p:par>
                                <p:cTn id="32" presetID="29" presetClass="entr" presetSubtype="0" fill="hold"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p:cTn id="34"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166843"/>
            <a:ext cx="7543800" cy="4247317"/>
          </a:xfrm>
          <a:prstGeom prst="rect">
            <a:avLst/>
          </a:prstGeom>
        </p:spPr>
        <p:txBody>
          <a:bodyPr wrap="square">
            <a:spAutoFit/>
          </a:bodyPr>
          <a:lstStyle/>
          <a:p>
            <a:pPr algn="just">
              <a:lnSpc>
                <a:spcPct val="150000"/>
              </a:lnSpc>
            </a:pPr>
            <a:r>
              <a:rPr lang="en-US" dirty="0" smtClean="0"/>
              <a:t>     In our opinion, biodiversity is relevant to USM because USM is using the concept of “University In The Garden”. The concept </a:t>
            </a:r>
            <a:r>
              <a:rPr lang="en-US" dirty="0" err="1" smtClean="0"/>
              <a:t>emphasise</a:t>
            </a:r>
            <a:r>
              <a:rPr lang="en-US" dirty="0" smtClean="0"/>
              <a:t> on the preservation of natural environment. Although we explore lands to build faculties, we still maintain the original </a:t>
            </a:r>
            <a:r>
              <a:rPr lang="en-US" dirty="0" err="1" smtClean="0"/>
              <a:t>greenary</a:t>
            </a:r>
            <a:r>
              <a:rPr lang="en-US" dirty="0" smtClean="0"/>
              <a:t>. Unlike other development which destroy nature without thinking the effect to the ecological system, USM is encouraging students to be close to nature. For example, we can see trees all over the campus. We need to be aware that trees not only provide people with shelter but also provide cool and fresh air.  Since there is a good maintenance of ecosystem in USM, many species choose USM as their new habitat. </a:t>
            </a:r>
            <a:endParaRPr lang="en-MY" dirty="0"/>
          </a:p>
        </p:txBody>
      </p:sp>
      <p:sp>
        <p:nvSpPr>
          <p:cNvPr id="5" name="TextBox 4"/>
          <p:cNvSpPr txBox="1"/>
          <p:nvPr/>
        </p:nvSpPr>
        <p:spPr>
          <a:xfrm>
            <a:off x="762000" y="685800"/>
            <a:ext cx="5867400" cy="430887"/>
          </a:xfrm>
          <a:prstGeom prst="rect">
            <a:avLst/>
          </a:prstGeom>
          <a:noFill/>
        </p:spPr>
        <p:txBody>
          <a:bodyPr wrap="square" rtlCol="0">
            <a:spAutoFit/>
          </a:bodyPr>
          <a:lstStyle/>
          <a:p>
            <a:r>
              <a:rPr lang="en-US" sz="2200" dirty="0" smtClean="0">
                <a:solidFill>
                  <a:srgbClr val="92D050"/>
                </a:solidFill>
              </a:rPr>
              <a:t>Why Is Biodiversity Relevant To USM ?</a:t>
            </a:r>
            <a:endParaRPr lang="en-MY" sz="2200" dirty="0">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5">
                                            <p:txEl>
                                              <p:pRg st="0" end="0"/>
                                            </p:txEl>
                                          </p:spTgt>
                                        </p:tgtEl>
                                        <p:attrNameLst>
                                          <p:attrName>ppt_x</p:attrName>
                                        </p:attrNameLst>
                                      </p:cBhvr>
                                    </p:anim>
                                    <p:anim from="0" to="-1.0" calcmode="lin" valueType="num">
                                      <p:cBhvr>
                                        <p:cTn id="8" dur="200" decel="50000" autoRev="1" fill="hold">
                                          <p:stCondLst>
                                            <p:cond delay="600"/>
                                          </p:stCondLst>
                                        </p:cTn>
                                        <p:tgtEl>
                                          <p:spTgt spid="5">
                                            <p:txEl>
                                              <p:pRg st="0" end="0"/>
                                            </p:txEl>
                                          </p:spTgt>
                                        </p:tgtEl>
                                        <p:attrNameLst>
                                          <p:attrName>xshear</p:attrName>
                                        </p:attrNameLst>
                                      </p:cBhvr>
                                    </p:anim>
                                    <p:animScale>
                                      <p:cBhvr>
                                        <p:cTn id="9" dur="200" decel="100000" autoRev="1" fill="hold">
                                          <p:stCondLst>
                                            <p:cond delay="600"/>
                                          </p:stCondLst>
                                        </p:cTn>
                                        <p:tgtEl>
                                          <p:spTgt spid="5">
                                            <p:txEl>
                                              <p:pRg st="0" end="0"/>
                                            </p:txEl>
                                          </p:spTgt>
                                        </p:tgtEl>
                                      </p:cBhvr>
                                      <p:from x="100000" y="100000"/>
                                      <p:to x="80000" y="100000"/>
                                    </p:animScale>
                                    <p:anim by="(#ppt_h/3+#ppt_w*0.1)" calcmode="lin" valueType="num">
                                      <p:cBhvr additive="sum">
                                        <p:cTn id="10" dur="200" decel="100000" autoRev="1" fill="hold">
                                          <p:stCondLst>
                                            <p:cond delay="600"/>
                                          </p:stCondLst>
                                        </p:cTn>
                                        <p:tgtEl>
                                          <p:spTgt spid="5">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33400"/>
            <a:ext cx="2819400" cy="430887"/>
          </a:xfrm>
          <a:prstGeom prst="rect">
            <a:avLst/>
          </a:prstGeom>
          <a:noFill/>
        </p:spPr>
        <p:txBody>
          <a:bodyPr wrap="square" rtlCol="0">
            <a:spAutoFit/>
          </a:bodyPr>
          <a:lstStyle/>
          <a:p>
            <a:r>
              <a:rPr lang="en-US" sz="2200" dirty="0" smtClean="0">
                <a:solidFill>
                  <a:srgbClr val="92D050"/>
                </a:solidFill>
              </a:rPr>
              <a:t>Existing Site</a:t>
            </a:r>
            <a:endParaRPr lang="en-MY" sz="2200" dirty="0">
              <a:solidFill>
                <a:srgbClr val="92D050"/>
              </a:solidFill>
            </a:endParaRPr>
          </a:p>
        </p:txBody>
      </p:sp>
      <p:sp>
        <p:nvSpPr>
          <p:cNvPr id="3" name="TextBox 2"/>
          <p:cNvSpPr txBox="1"/>
          <p:nvPr/>
        </p:nvSpPr>
        <p:spPr>
          <a:xfrm>
            <a:off x="838200" y="1066800"/>
            <a:ext cx="7239000" cy="923330"/>
          </a:xfrm>
          <a:prstGeom prst="rect">
            <a:avLst/>
          </a:prstGeom>
          <a:noFill/>
        </p:spPr>
        <p:txBody>
          <a:bodyPr wrap="square" rtlCol="0">
            <a:spAutoFit/>
          </a:bodyPr>
          <a:lstStyle/>
          <a:p>
            <a:pPr algn="just">
              <a:lnSpc>
                <a:spcPct val="150000"/>
              </a:lnSpc>
              <a:buFont typeface="Arial" pitchFamily="34" charset="0"/>
              <a:buChar char="•"/>
            </a:pPr>
            <a:r>
              <a:rPr lang="en-US" dirty="0" smtClean="0"/>
              <a:t> Our site is situated at the East side of USM Main Campus.</a:t>
            </a:r>
          </a:p>
          <a:p>
            <a:pPr algn="just">
              <a:lnSpc>
                <a:spcPct val="150000"/>
              </a:lnSpc>
              <a:buFont typeface="Arial" pitchFamily="34" charset="0"/>
              <a:buChar char="•"/>
            </a:pPr>
            <a:r>
              <a:rPr lang="en-US" dirty="0" smtClean="0"/>
              <a:t> It is right  beside the school field. </a:t>
            </a:r>
          </a:p>
        </p:txBody>
      </p:sp>
      <p:pic>
        <p:nvPicPr>
          <p:cNvPr id="4" name="Picture 2" descr="F:\project6\P9140624.JPG"/>
          <p:cNvPicPr>
            <a:picLocks noChangeAspect="1" noChangeArrowheads="1"/>
          </p:cNvPicPr>
          <p:nvPr/>
        </p:nvPicPr>
        <p:blipFill>
          <a:blip r:embed="rId3" cstate="print"/>
          <a:srcRect/>
          <a:stretch>
            <a:fillRect/>
          </a:stretch>
        </p:blipFill>
        <p:spPr bwMode="auto">
          <a:xfrm>
            <a:off x="1219200" y="2209800"/>
            <a:ext cx="6400800" cy="41914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7" dur="50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2">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by="(-#ppt_w*2)" calcmode="lin" valueType="num">
                                      <p:cBhvr rctx="PPT">
                                        <p:cTn id="14" dur="250" autoRev="1" fill="hold">
                                          <p:stCondLst>
                                            <p:cond delay="0"/>
                                          </p:stCondLst>
                                        </p:cTn>
                                        <p:tgtEl>
                                          <p:spTgt spid="3">
                                            <p:txEl>
                                              <p:pRg st="0" end="0"/>
                                            </p:txEl>
                                          </p:spTgt>
                                        </p:tgtEl>
                                        <p:attrNameLst>
                                          <p:attrName>ppt_w</p:attrName>
                                        </p:attrNameLst>
                                      </p:cBhvr>
                                    </p:anim>
                                    <p:anim by="(#ppt_w*0.50)" calcmode="lin" valueType="num">
                                      <p:cBhvr>
                                        <p:cTn id="15" dur="250" decel="50000" autoRev="1" fill="hold">
                                          <p:stCondLst>
                                            <p:cond delay="0"/>
                                          </p:stCondLst>
                                        </p:cTn>
                                        <p:tgtEl>
                                          <p:spTgt spid="3">
                                            <p:txEl>
                                              <p:pRg st="0" end="0"/>
                                            </p:txEl>
                                          </p:spTgt>
                                        </p:tgtEl>
                                        <p:attrNameLst>
                                          <p:attrName>ppt_x</p:attrName>
                                        </p:attrNameLst>
                                      </p:cBhvr>
                                    </p:anim>
                                    <p:anim from="(-#ppt_h/2)" to="(#ppt_y)" calcmode="lin" valueType="num">
                                      <p:cBhvr>
                                        <p:cTn id="16" dur="500" fill="hold">
                                          <p:stCondLst>
                                            <p:cond delay="0"/>
                                          </p:stCondLst>
                                        </p:cTn>
                                        <p:tgtEl>
                                          <p:spTgt spid="3">
                                            <p:txEl>
                                              <p:pRg st="0" end="0"/>
                                            </p:txEl>
                                          </p:spTgt>
                                        </p:tgtEl>
                                        <p:attrNameLst>
                                          <p:attrName>ppt_y</p:attrName>
                                        </p:attrNameLst>
                                      </p:cBhvr>
                                    </p:anim>
                                    <p:animRot by="21600000">
                                      <p:cBhvr>
                                        <p:cTn id="17" dur="500" fill="hold">
                                          <p:stCondLst>
                                            <p:cond delay="0"/>
                                          </p:stCondLst>
                                        </p:cTn>
                                        <p:tgtEl>
                                          <p:spTgt spid="3">
                                            <p:txEl>
                                              <p:pRg st="0" end="0"/>
                                            </p:txEl>
                                          </p:spTgt>
                                        </p:tgtEl>
                                        <p:attrNameLst>
                                          <p:attrName>r</p:attrName>
                                        </p:attrNameLst>
                                      </p:cBhvr>
                                    </p:animRot>
                                  </p:childTnLst>
                                </p:cTn>
                              </p:par>
                              <p:par>
                                <p:cTn id="18" presetID="56" presetClass="entr" presetSubtype="0" fill="hold" nodeType="withEffect">
                                  <p:stCondLst>
                                    <p:cond delay="0"/>
                                  </p:stCondLst>
                                  <p:iterate type="lt">
                                    <p:tmPct val="10000"/>
                                  </p:iterate>
                                  <p:childTnLst>
                                    <p:set>
                                      <p:cBhvr>
                                        <p:cTn id="19" dur="1" fill="hold">
                                          <p:stCondLst>
                                            <p:cond delay="0"/>
                                          </p:stCondLst>
                                        </p:cTn>
                                        <p:tgtEl>
                                          <p:spTgt spid="3">
                                            <p:txEl>
                                              <p:pRg st="1" end="1"/>
                                            </p:txEl>
                                          </p:spTgt>
                                        </p:tgtEl>
                                        <p:attrNameLst>
                                          <p:attrName>style.visibility</p:attrName>
                                        </p:attrNameLst>
                                      </p:cBhvr>
                                      <p:to>
                                        <p:strVal val="visible"/>
                                      </p:to>
                                    </p:set>
                                    <p:anim by="(-#ppt_w*2)" calcmode="lin" valueType="num">
                                      <p:cBhvr rctx="PPT">
                                        <p:cTn id="20" dur="250" autoRev="1" fill="hold">
                                          <p:stCondLst>
                                            <p:cond delay="0"/>
                                          </p:stCondLst>
                                        </p:cTn>
                                        <p:tgtEl>
                                          <p:spTgt spid="3">
                                            <p:txEl>
                                              <p:pRg st="1" end="1"/>
                                            </p:txEl>
                                          </p:spTgt>
                                        </p:tgtEl>
                                        <p:attrNameLst>
                                          <p:attrName>ppt_w</p:attrName>
                                        </p:attrNameLst>
                                      </p:cBhvr>
                                    </p:anim>
                                    <p:anim by="(#ppt_w*0.50)" calcmode="lin" valueType="num">
                                      <p:cBhvr>
                                        <p:cTn id="21" dur="250" decel="50000" autoRev="1" fill="hold">
                                          <p:stCondLst>
                                            <p:cond delay="0"/>
                                          </p:stCondLst>
                                        </p:cTn>
                                        <p:tgtEl>
                                          <p:spTgt spid="3">
                                            <p:txEl>
                                              <p:pRg st="1" end="1"/>
                                            </p:txEl>
                                          </p:spTgt>
                                        </p:tgtEl>
                                        <p:attrNameLst>
                                          <p:attrName>ppt_x</p:attrName>
                                        </p:attrNameLst>
                                      </p:cBhvr>
                                    </p:anim>
                                    <p:anim from="(-#ppt_h/2)" to="(#ppt_y)" calcmode="lin" valueType="num">
                                      <p:cBhvr>
                                        <p:cTn id="22" dur="500" fill="hold">
                                          <p:stCondLst>
                                            <p:cond delay="0"/>
                                          </p:stCondLst>
                                        </p:cTn>
                                        <p:tgtEl>
                                          <p:spTgt spid="3">
                                            <p:txEl>
                                              <p:pRg st="1" end="1"/>
                                            </p:txEl>
                                          </p:spTgt>
                                        </p:tgtEl>
                                        <p:attrNameLst>
                                          <p:attrName>ppt_y</p:attrName>
                                        </p:attrNameLst>
                                      </p:cBhvr>
                                    </p:anim>
                                    <p:animRot by="21600000">
                                      <p:cBhvr>
                                        <p:cTn id="23" dur="500" fill="hold">
                                          <p:stCondLst>
                                            <p:cond delay="0"/>
                                          </p:stCondLst>
                                        </p:cTn>
                                        <p:tgtEl>
                                          <p:spTgt spid="3">
                                            <p:txEl>
                                              <p:pRg st="1" end="1"/>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ppt_x</p:attrName>
                                        </p:attrNameLst>
                                      </p:cBhvr>
                                      <p:tavLst>
                                        <p:tav tm="0">
                                          <p:val>
                                            <p:strVal val="#ppt_x-.2"/>
                                          </p:val>
                                        </p:tav>
                                        <p:tav tm="100000">
                                          <p:val>
                                            <p:strVal val="#ppt_x"/>
                                          </p:val>
                                        </p:tav>
                                      </p:tavLst>
                                    </p:anim>
                                    <p:anim calcmode="lin" valueType="num">
                                      <p:cBhvr>
                                        <p:cTn id="29"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57200"/>
            <a:ext cx="7315200" cy="4662815"/>
          </a:xfrm>
          <a:prstGeom prst="rect">
            <a:avLst/>
          </a:prstGeom>
          <a:noFill/>
        </p:spPr>
        <p:txBody>
          <a:bodyPr wrap="square" rtlCol="0">
            <a:spAutoFit/>
          </a:bodyPr>
          <a:lstStyle/>
          <a:p>
            <a:pPr algn="just">
              <a:lnSpc>
                <a:spcPct val="150000"/>
              </a:lnSpc>
            </a:pPr>
            <a:r>
              <a:rPr lang="en-US" dirty="0" smtClean="0"/>
              <a:t>	</a:t>
            </a:r>
          </a:p>
          <a:p>
            <a:pPr algn="just">
              <a:lnSpc>
                <a:spcPct val="150000"/>
              </a:lnSpc>
            </a:pPr>
            <a:r>
              <a:rPr lang="en-US" dirty="0" smtClean="0"/>
              <a:t>	With biodiversity in USM, students especially those in Biology field can do research and understand organisms better where different species can be identified. Besides that, with the massive number of trees that produce the cooling effect, students can have a comfortable environment for the process of learning. Nice scenery of flora and fauna can reduce stress of a university student.</a:t>
            </a:r>
          </a:p>
          <a:p>
            <a:pPr algn="just">
              <a:lnSpc>
                <a:spcPct val="150000"/>
              </a:lnSpc>
            </a:pPr>
            <a:r>
              <a:rPr lang="en-US" dirty="0" smtClean="0"/>
              <a:t>	In conclusion, biodiversity is very important to ensure the continuity of species. With the preservation of nature, the ecosystem will not be affected. The interdependence of human and environment can be sustained.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533400"/>
            <a:ext cx="4648200" cy="430887"/>
          </a:xfrm>
          <a:prstGeom prst="rect">
            <a:avLst/>
          </a:prstGeom>
          <a:noFill/>
        </p:spPr>
        <p:txBody>
          <a:bodyPr wrap="square" rtlCol="0">
            <a:spAutoFit/>
          </a:bodyPr>
          <a:lstStyle/>
          <a:p>
            <a:r>
              <a:rPr lang="en-US" sz="2200" dirty="0" smtClean="0">
                <a:solidFill>
                  <a:srgbClr val="92D050"/>
                </a:solidFill>
              </a:rPr>
              <a:t>Biodiversity : </a:t>
            </a:r>
            <a:r>
              <a:rPr lang="en-US" sz="2200" dirty="0" err="1" smtClean="0">
                <a:solidFill>
                  <a:srgbClr val="92D050"/>
                </a:solidFill>
              </a:rPr>
              <a:t>Mambu</a:t>
            </a:r>
            <a:r>
              <a:rPr lang="en-US" sz="2200" dirty="0" smtClean="0">
                <a:solidFill>
                  <a:srgbClr val="92D050"/>
                </a:solidFill>
              </a:rPr>
              <a:t> Tree</a:t>
            </a:r>
            <a:endParaRPr lang="en-MY" sz="2200" dirty="0">
              <a:solidFill>
                <a:srgbClr val="92D050"/>
              </a:solidFill>
            </a:endParaRPr>
          </a:p>
        </p:txBody>
      </p:sp>
      <p:sp>
        <p:nvSpPr>
          <p:cNvPr id="41985" name="Rectangle 1"/>
          <p:cNvSpPr>
            <a:spLocks noChangeArrowheads="1"/>
          </p:cNvSpPr>
          <p:nvPr/>
        </p:nvSpPr>
        <p:spPr bwMode="auto">
          <a:xfrm>
            <a:off x="1219200" y="4267200"/>
            <a:ext cx="6705600" cy="2126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b="1" i="0" u="none" strike="noStrike" cap="none" normalizeH="0" baseline="0" dirty="0" smtClean="0">
                <a:ln>
                  <a:noFill/>
                </a:ln>
                <a:solidFill>
                  <a:schemeClr val="tx1"/>
                </a:solidFill>
                <a:effectLst/>
                <a:ea typeface="Times New Roman" pitchFamily="18" charset="0"/>
                <a:cs typeface="Times New Roman" pitchFamily="18" charset="0"/>
              </a:rPr>
              <a:t>Family Name: </a:t>
            </a:r>
            <a:r>
              <a:rPr kumimoji="0" lang="en-US" altLang="zh-CN" b="0" i="0" u="none" strike="noStrike" cap="none" normalizeH="0" baseline="0" dirty="0" err="1" smtClean="0">
                <a:ln>
                  <a:noFill/>
                </a:ln>
                <a:solidFill>
                  <a:schemeClr val="tx1"/>
                </a:solidFill>
                <a:effectLst/>
                <a:ea typeface="Times New Roman" pitchFamily="18" charset="0"/>
                <a:cs typeface="Times New Roman" pitchFamily="18" charset="0"/>
              </a:rPr>
              <a:t>Meliaceae</a:t>
            </a:r>
            <a:endParaRPr kumimoji="0" lang="en-US" altLang="zh-CN"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b="1" i="0" u="none" strike="noStrike" cap="none" normalizeH="0" baseline="0" dirty="0" smtClean="0">
                <a:ln>
                  <a:noFill/>
                </a:ln>
                <a:solidFill>
                  <a:schemeClr val="tx1"/>
                </a:solidFill>
                <a:effectLst/>
                <a:ea typeface="Times New Roman" pitchFamily="18" charset="0"/>
                <a:cs typeface="Times New Roman" pitchFamily="18" charset="0"/>
              </a:rPr>
              <a:t>Botanical Name(s):</a:t>
            </a:r>
            <a:r>
              <a:rPr kumimoji="0" lang="en-US" altLang="zh-CN" b="0" i="0" u="none" strike="noStrike" cap="none" normalizeH="0" baseline="0" dirty="0" smtClean="0">
                <a:ln>
                  <a:noFill/>
                </a:ln>
                <a:solidFill>
                  <a:schemeClr val="tx1"/>
                </a:solidFill>
                <a:effectLst/>
                <a:ea typeface="Times New Roman" pitchFamily="18" charset="0"/>
                <a:cs typeface="Times New Roman" pitchFamily="18" charset="0"/>
              </a:rPr>
              <a:t> </a:t>
            </a:r>
            <a:r>
              <a:rPr kumimoji="0" lang="en-US" altLang="zh-CN" b="0" i="0" u="none" strike="noStrike" cap="none" normalizeH="0" baseline="0" dirty="0" err="1" smtClean="0">
                <a:ln>
                  <a:noFill/>
                </a:ln>
                <a:solidFill>
                  <a:schemeClr val="tx1"/>
                </a:solidFill>
                <a:effectLst/>
                <a:ea typeface="Times New Roman" pitchFamily="18" charset="0"/>
                <a:cs typeface="Times New Roman" pitchFamily="18" charset="0"/>
              </a:rPr>
              <a:t>Azadirachta</a:t>
            </a:r>
            <a:r>
              <a:rPr kumimoji="0" lang="en-US" altLang="zh-CN" b="0" i="0" u="none" strike="noStrike" cap="none" normalizeH="0" baseline="0" dirty="0" smtClean="0">
                <a:ln>
                  <a:noFill/>
                </a:ln>
                <a:solidFill>
                  <a:schemeClr val="tx1"/>
                </a:solidFill>
                <a:effectLst/>
                <a:ea typeface="Times New Roman" pitchFamily="18" charset="0"/>
                <a:cs typeface="Times New Roman" pitchFamily="18" charset="0"/>
              </a:rPr>
              <a:t> </a:t>
            </a:r>
            <a:r>
              <a:rPr kumimoji="0" lang="en-US" altLang="zh-CN" b="0" i="0" u="none" strike="noStrike" cap="none" normalizeH="0" baseline="0" dirty="0" err="1" smtClean="0">
                <a:ln>
                  <a:noFill/>
                </a:ln>
                <a:solidFill>
                  <a:schemeClr val="tx1"/>
                </a:solidFill>
                <a:effectLst/>
                <a:ea typeface="Times New Roman" pitchFamily="18" charset="0"/>
                <a:cs typeface="Times New Roman" pitchFamily="18" charset="0"/>
              </a:rPr>
              <a:t>Indica</a:t>
            </a:r>
            <a:endParaRPr kumimoji="0" lang="en-US" altLang="zh-CN"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b="1" i="0" u="none" strike="noStrike" cap="none" normalizeH="0" baseline="0" dirty="0" smtClean="0">
                <a:ln>
                  <a:noFill/>
                </a:ln>
                <a:solidFill>
                  <a:schemeClr val="tx1"/>
                </a:solidFill>
                <a:effectLst/>
                <a:ea typeface="Times New Roman" pitchFamily="18" charset="0"/>
                <a:cs typeface="Times New Roman" pitchFamily="18" charset="0"/>
              </a:rPr>
              <a:t>Popular Name(s):</a:t>
            </a:r>
            <a:r>
              <a:rPr kumimoji="0" lang="en-US" altLang="zh-CN" b="0" i="0" u="none" strike="noStrike" cap="none" normalizeH="0" baseline="0" dirty="0" smtClean="0">
                <a:ln>
                  <a:noFill/>
                </a:ln>
                <a:solidFill>
                  <a:schemeClr val="tx1"/>
                </a:solidFill>
                <a:effectLst/>
                <a:ea typeface="Times New Roman" pitchFamily="18" charset="0"/>
                <a:cs typeface="Times New Roman" pitchFamily="18" charset="0"/>
              </a:rPr>
              <a:t> Lilac, </a:t>
            </a:r>
            <a:r>
              <a:rPr kumimoji="0" lang="en-US" altLang="zh-CN" b="0" i="0" u="none" strike="noStrike" cap="none" normalizeH="0" baseline="0" dirty="0" err="1" smtClean="0">
                <a:ln>
                  <a:noFill/>
                </a:ln>
                <a:solidFill>
                  <a:schemeClr val="tx1"/>
                </a:solidFill>
                <a:effectLst/>
                <a:ea typeface="Times New Roman" pitchFamily="18" charset="0"/>
                <a:cs typeface="Times New Roman" pitchFamily="18" charset="0"/>
              </a:rPr>
              <a:t>Margosa</a:t>
            </a:r>
            <a:r>
              <a:rPr kumimoji="0" lang="en-US" altLang="zh-CN" b="0" i="0" u="none" strike="noStrike" cap="none" normalizeH="0" baseline="0" dirty="0" smtClean="0">
                <a:ln>
                  <a:noFill/>
                </a:ln>
                <a:solidFill>
                  <a:schemeClr val="tx1"/>
                </a:solidFill>
                <a:effectLst/>
                <a:ea typeface="Times New Roman" pitchFamily="18" charset="0"/>
                <a:cs typeface="Times New Roman" pitchFamily="18" charset="0"/>
              </a:rPr>
              <a:t> tree, </a:t>
            </a:r>
            <a:r>
              <a:rPr kumimoji="0" lang="en-US" altLang="zh-CN" b="0" i="0" u="none" strike="noStrike" cap="none" normalizeH="0" baseline="0" dirty="0" err="1" smtClean="0">
                <a:ln>
                  <a:noFill/>
                </a:ln>
                <a:solidFill>
                  <a:schemeClr val="tx1"/>
                </a:solidFill>
                <a:effectLst/>
                <a:ea typeface="Times New Roman" pitchFamily="18" charset="0"/>
                <a:cs typeface="Times New Roman" pitchFamily="18" charset="0"/>
              </a:rPr>
              <a:t>Neem</a:t>
            </a:r>
            <a:r>
              <a:rPr kumimoji="0" lang="en-US" altLang="zh-CN" b="0" i="0" u="none" strike="noStrike" cap="none" normalizeH="0" baseline="0" dirty="0" smtClean="0">
                <a:ln>
                  <a:noFill/>
                </a:ln>
                <a:solidFill>
                  <a:schemeClr val="tx1"/>
                </a:solidFill>
                <a:effectLst/>
                <a:ea typeface="Times New Roman" pitchFamily="18" charset="0"/>
                <a:cs typeface="Times New Roman" pitchFamily="18" charset="0"/>
              </a:rPr>
              <a:t>, </a:t>
            </a:r>
            <a:r>
              <a:rPr kumimoji="0" lang="en-US" altLang="zh-CN" b="0" i="0" u="none" strike="noStrike" cap="none" normalizeH="0" baseline="0" dirty="0" err="1" smtClean="0">
                <a:ln>
                  <a:noFill/>
                </a:ln>
                <a:solidFill>
                  <a:schemeClr val="tx1"/>
                </a:solidFill>
                <a:effectLst/>
                <a:ea typeface="Times New Roman" pitchFamily="18" charset="0"/>
                <a:cs typeface="Times New Roman" pitchFamily="18" charset="0"/>
              </a:rPr>
              <a:t>Neem</a:t>
            </a:r>
            <a:r>
              <a:rPr kumimoji="0" lang="en-US" altLang="zh-CN" b="0" i="0" u="none" strike="noStrike" cap="none" normalizeH="0" baseline="0" dirty="0" smtClean="0">
                <a:ln>
                  <a:noFill/>
                </a:ln>
                <a:solidFill>
                  <a:schemeClr val="tx1"/>
                </a:solidFill>
                <a:effectLst/>
                <a:ea typeface="Times New Roman" pitchFamily="18" charset="0"/>
                <a:cs typeface="Times New Roman" pitchFamily="18" charset="0"/>
              </a:rPr>
              <a:t> </a:t>
            </a:r>
            <a:r>
              <a:rPr kumimoji="0" lang="en-US" altLang="zh-CN" b="0" i="0" u="none" strike="noStrike" cap="none" normalizeH="0" baseline="0" dirty="0" err="1" smtClean="0">
                <a:ln>
                  <a:noFill/>
                </a:ln>
                <a:solidFill>
                  <a:schemeClr val="tx1"/>
                </a:solidFill>
                <a:effectLst/>
                <a:ea typeface="Times New Roman" pitchFamily="18" charset="0"/>
                <a:cs typeface="Times New Roman" pitchFamily="18" charset="0"/>
              </a:rPr>
              <a:t>chal</a:t>
            </a:r>
            <a:endParaRPr kumimoji="0" lang="en-US" altLang="zh-CN"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b="1" i="0" u="none" strike="noStrike" cap="none" normalizeH="0" baseline="0" dirty="0" smtClean="0">
                <a:ln>
                  <a:noFill/>
                </a:ln>
                <a:solidFill>
                  <a:schemeClr val="tx1"/>
                </a:solidFill>
                <a:effectLst/>
                <a:ea typeface="Times New Roman" pitchFamily="18" charset="0"/>
                <a:cs typeface="Times New Roman" pitchFamily="18" charset="0"/>
              </a:rPr>
              <a:t>Parts Used: </a:t>
            </a:r>
            <a:r>
              <a:rPr kumimoji="0" lang="en-US" altLang="zh-CN" b="0" i="0" u="none" strike="noStrike" cap="none" normalizeH="0" baseline="0" dirty="0" smtClean="0">
                <a:ln>
                  <a:noFill/>
                </a:ln>
                <a:solidFill>
                  <a:schemeClr val="tx1"/>
                </a:solidFill>
                <a:effectLst/>
                <a:ea typeface="Times New Roman" pitchFamily="18" charset="0"/>
                <a:cs typeface="Times New Roman" pitchFamily="18" charset="0"/>
              </a:rPr>
              <a:t>Leaves, Flower, Oil, Seed</a:t>
            </a:r>
            <a:endParaRPr kumimoji="0" lang="en-US" altLang="zh-CN"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b="1" i="0" u="none" strike="noStrike" cap="none" normalizeH="0" baseline="0" dirty="0" smtClean="0">
                <a:ln>
                  <a:noFill/>
                </a:ln>
                <a:solidFill>
                  <a:schemeClr val="tx1"/>
                </a:solidFill>
                <a:effectLst/>
                <a:ea typeface="Times New Roman" pitchFamily="18" charset="0"/>
                <a:cs typeface="Times New Roman" pitchFamily="18" charset="0"/>
              </a:rPr>
              <a:t>Habitat: </a:t>
            </a:r>
            <a:r>
              <a:rPr kumimoji="0" lang="en-US" altLang="zh-CN" b="0" i="0" u="none" strike="noStrike" cap="none" normalizeH="0" baseline="0" dirty="0" smtClean="0">
                <a:ln>
                  <a:noFill/>
                </a:ln>
                <a:solidFill>
                  <a:schemeClr val="tx1"/>
                </a:solidFill>
                <a:effectLst/>
                <a:ea typeface="Times New Roman" pitchFamily="18" charset="0"/>
                <a:cs typeface="Times New Roman" pitchFamily="18" charset="0"/>
              </a:rPr>
              <a:t>Grows throughout India.</a:t>
            </a:r>
            <a:endParaRPr kumimoji="0" lang="en-US" altLang="zh-CN" b="0" i="0" u="none" strike="noStrike" cap="none" normalizeH="0" baseline="0" dirty="0" smtClean="0">
              <a:ln>
                <a:noFill/>
              </a:ln>
              <a:solidFill>
                <a:schemeClr val="tx1"/>
              </a:solidFill>
              <a:effectLst/>
              <a:cs typeface="Arial" pitchFamily="34" charset="0"/>
            </a:endParaRPr>
          </a:p>
        </p:txBody>
      </p:sp>
      <p:pic>
        <p:nvPicPr>
          <p:cNvPr id="4" name="Picture 3" descr="P9140616.JPG"/>
          <p:cNvPicPr>
            <a:picLocks noChangeAspect="1"/>
          </p:cNvPicPr>
          <p:nvPr/>
        </p:nvPicPr>
        <p:blipFill>
          <a:blip r:embed="rId3" cstate="print"/>
          <a:stretch>
            <a:fillRect/>
          </a:stretch>
        </p:blipFill>
        <p:spPr>
          <a:xfrm>
            <a:off x="1371600" y="1295400"/>
            <a:ext cx="3794793" cy="2846095"/>
          </a:xfrm>
          <a:prstGeom prst="rect">
            <a:avLst/>
          </a:prstGeom>
        </p:spPr>
      </p:pic>
      <p:pic>
        <p:nvPicPr>
          <p:cNvPr id="5" name="Picture 4" descr="big tree1.jpg"/>
          <p:cNvPicPr/>
          <p:nvPr/>
        </p:nvPicPr>
        <p:blipFill>
          <a:blip r:embed="rId4" cstate="print"/>
          <a:stretch>
            <a:fillRect/>
          </a:stretch>
        </p:blipFill>
        <p:spPr>
          <a:xfrm>
            <a:off x="5181600" y="1295400"/>
            <a:ext cx="3352800" cy="2819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edge">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edge">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1985">
                                            <p:txEl>
                                              <p:pRg st="0" end="0"/>
                                            </p:txEl>
                                          </p:spTgt>
                                        </p:tgtEl>
                                        <p:attrNameLst>
                                          <p:attrName>style.visibility</p:attrName>
                                        </p:attrNameLst>
                                      </p:cBhvr>
                                      <p:to>
                                        <p:strVal val="visible"/>
                                      </p:to>
                                    </p:set>
                                    <p:animEffect transition="in" filter="fade">
                                      <p:cBhvr>
                                        <p:cTn id="25" dur="1000"/>
                                        <p:tgtEl>
                                          <p:spTgt spid="41985">
                                            <p:txEl>
                                              <p:pRg st="0" end="0"/>
                                            </p:txEl>
                                          </p:spTgt>
                                        </p:tgtEl>
                                      </p:cBhvr>
                                    </p:animEffect>
                                    <p:anim calcmode="lin" valueType="num">
                                      <p:cBhvr>
                                        <p:cTn id="26" dur="1000" fill="hold"/>
                                        <p:tgtEl>
                                          <p:spTgt spid="4198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1985">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1985">
                                            <p:txEl>
                                              <p:pRg st="1" end="1"/>
                                            </p:txEl>
                                          </p:spTgt>
                                        </p:tgtEl>
                                        <p:attrNameLst>
                                          <p:attrName>style.visibility</p:attrName>
                                        </p:attrNameLst>
                                      </p:cBhvr>
                                      <p:to>
                                        <p:strVal val="visible"/>
                                      </p:to>
                                    </p:set>
                                    <p:animEffect transition="in" filter="fade">
                                      <p:cBhvr>
                                        <p:cTn id="30" dur="1000"/>
                                        <p:tgtEl>
                                          <p:spTgt spid="41985">
                                            <p:txEl>
                                              <p:pRg st="1" end="1"/>
                                            </p:txEl>
                                          </p:spTgt>
                                        </p:tgtEl>
                                      </p:cBhvr>
                                    </p:animEffect>
                                    <p:anim calcmode="lin" valueType="num">
                                      <p:cBhvr>
                                        <p:cTn id="31" dur="1000" fill="hold"/>
                                        <p:tgtEl>
                                          <p:spTgt spid="41985">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41985">
                                            <p:txEl>
                                              <p:pRg st="1" end="1"/>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1985">
                                            <p:txEl>
                                              <p:pRg st="2" end="2"/>
                                            </p:txEl>
                                          </p:spTgt>
                                        </p:tgtEl>
                                        <p:attrNameLst>
                                          <p:attrName>style.visibility</p:attrName>
                                        </p:attrNameLst>
                                      </p:cBhvr>
                                      <p:to>
                                        <p:strVal val="visible"/>
                                      </p:to>
                                    </p:set>
                                    <p:animEffect transition="in" filter="fade">
                                      <p:cBhvr>
                                        <p:cTn id="35" dur="1000"/>
                                        <p:tgtEl>
                                          <p:spTgt spid="41985">
                                            <p:txEl>
                                              <p:pRg st="2" end="2"/>
                                            </p:txEl>
                                          </p:spTgt>
                                        </p:tgtEl>
                                      </p:cBhvr>
                                    </p:animEffect>
                                    <p:anim calcmode="lin" valueType="num">
                                      <p:cBhvr>
                                        <p:cTn id="36" dur="1000" fill="hold"/>
                                        <p:tgtEl>
                                          <p:spTgt spid="4198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1985">
                                            <p:txEl>
                                              <p:pRg st="2" end="2"/>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1985">
                                            <p:txEl>
                                              <p:pRg st="3" end="3"/>
                                            </p:txEl>
                                          </p:spTgt>
                                        </p:tgtEl>
                                        <p:attrNameLst>
                                          <p:attrName>style.visibility</p:attrName>
                                        </p:attrNameLst>
                                      </p:cBhvr>
                                      <p:to>
                                        <p:strVal val="visible"/>
                                      </p:to>
                                    </p:set>
                                    <p:animEffect transition="in" filter="fade">
                                      <p:cBhvr>
                                        <p:cTn id="40" dur="1000"/>
                                        <p:tgtEl>
                                          <p:spTgt spid="41985">
                                            <p:txEl>
                                              <p:pRg st="3" end="3"/>
                                            </p:txEl>
                                          </p:spTgt>
                                        </p:tgtEl>
                                      </p:cBhvr>
                                    </p:animEffect>
                                    <p:anim calcmode="lin" valueType="num">
                                      <p:cBhvr>
                                        <p:cTn id="41" dur="1000" fill="hold"/>
                                        <p:tgtEl>
                                          <p:spTgt spid="41985">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41985">
                                            <p:txEl>
                                              <p:pRg st="3" end="3"/>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41985">
                                            <p:txEl>
                                              <p:pRg st="4" end="4"/>
                                            </p:txEl>
                                          </p:spTgt>
                                        </p:tgtEl>
                                        <p:attrNameLst>
                                          <p:attrName>style.visibility</p:attrName>
                                        </p:attrNameLst>
                                      </p:cBhvr>
                                      <p:to>
                                        <p:strVal val="visible"/>
                                      </p:to>
                                    </p:set>
                                    <p:animEffect transition="in" filter="fade">
                                      <p:cBhvr>
                                        <p:cTn id="45" dur="1000"/>
                                        <p:tgtEl>
                                          <p:spTgt spid="41985">
                                            <p:txEl>
                                              <p:pRg st="4" end="4"/>
                                            </p:txEl>
                                          </p:spTgt>
                                        </p:tgtEl>
                                      </p:cBhvr>
                                    </p:animEffect>
                                    <p:anim calcmode="lin" valueType="num">
                                      <p:cBhvr>
                                        <p:cTn id="46" dur="1000" fill="hold"/>
                                        <p:tgtEl>
                                          <p:spTgt spid="41985">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4198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838200"/>
            <a:ext cx="6858000" cy="5078313"/>
          </a:xfrm>
          <a:prstGeom prst="rect">
            <a:avLst/>
          </a:prstGeom>
        </p:spPr>
        <p:txBody>
          <a:bodyPr wrap="square">
            <a:spAutoFit/>
          </a:bodyPr>
          <a:lstStyle/>
          <a:p>
            <a:pPr lvl="0" eaLnBrk="0" fontAlgn="base" hangingPunct="0">
              <a:lnSpc>
                <a:spcPct val="150000"/>
              </a:lnSpc>
              <a:spcBef>
                <a:spcPct val="0"/>
              </a:spcBef>
              <a:spcAft>
                <a:spcPct val="0"/>
              </a:spcAft>
            </a:pPr>
            <a:r>
              <a:rPr lang="en-US" altLang="zh-CN" b="1" dirty="0" smtClean="0">
                <a:ea typeface="Times New Roman" pitchFamily="18" charset="0"/>
                <a:cs typeface="Times New Roman" pitchFamily="18" charset="0"/>
              </a:rPr>
              <a:t>Description:  </a:t>
            </a:r>
            <a:r>
              <a:rPr lang="en-US" altLang="zh-CN" dirty="0" smtClean="0">
                <a:ea typeface="Times New Roman" pitchFamily="18" charset="0"/>
                <a:cs typeface="Times New Roman" pitchFamily="18" charset="0"/>
              </a:rPr>
              <a:t>This tree is found in the Western Himalayas of India and in Iran. It is cultivated in other parts of India and the tropical regions of the world such as Indonesia, Australia, and West Africa. It is considered to be a very valuable herb in </a:t>
            </a:r>
            <a:r>
              <a:rPr lang="en-US" altLang="zh-CN" dirty="0" err="1" smtClean="0">
                <a:ea typeface="Times New Roman" pitchFamily="18" charset="0"/>
                <a:cs typeface="Times New Roman" pitchFamily="18" charset="0"/>
              </a:rPr>
              <a:t>Ayurvedic</a:t>
            </a:r>
            <a:r>
              <a:rPr lang="en-US" altLang="zh-CN" dirty="0" smtClean="0">
                <a:ea typeface="Times New Roman" pitchFamily="18" charset="0"/>
                <a:cs typeface="Times New Roman" pitchFamily="18" charset="0"/>
              </a:rPr>
              <a:t> medicine and is used for a variety of folk applications.</a:t>
            </a:r>
          </a:p>
          <a:p>
            <a:pPr lvl="0" eaLnBrk="0" fontAlgn="base" hangingPunct="0">
              <a:lnSpc>
                <a:spcPct val="150000"/>
              </a:lnSpc>
              <a:spcBef>
                <a:spcPct val="0"/>
              </a:spcBef>
              <a:spcAft>
                <a:spcPct val="0"/>
              </a:spcAft>
            </a:pPr>
            <a:endParaRPr lang="en-US" altLang="zh-CN" dirty="0" smtClean="0">
              <a:cs typeface="Arial" pitchFamily="34" charset="0"/>
            </a:endParaRPr>
          </a:p>
          <a:p>
            <a:pPr lvl="0" eaLnBrk="0" fontAlgn="base" hangingPunct="0">
              <a:lnSpc>
                <a:spcPct val="150000"/>
              </a:lnSpc>
              <a:spcBef>
                <a:spcPct val="0"/>
              </a:spcBef>
              <a:spcAft>
                <a:spcPct val="0"/>
              </a:spcAft>
            </a:pPr>
            <a:r>
              <a:rPr lang="en-US" altLang="zh-CN" b="1" dirty="0" smtClean="0">
                <a:ea typeface="Times New Roman" pitchFamily="18" charset="0"/>
                <a:cs typeface="Times New Roman" pitchFamily="18" charset="0"/>
              </a:rPr>
              <a:t>Uses:  </a:t>
            </a:r>
            <a:r>
              <a:rPr lang="en-US" altLang="zh-CN" dirty="0" smtClean="0">
                <a:ea typeface="Times New Roman" pitchFamily="18" charset="0"/>
                <a:cs typeface="Times New Roman" pitchFamily="18" charset="0"/>
              </a:rPr>
              <a:t>This herb is used in inflammatory and febrile diseases. It is also used for worm infestation. It is used for a variety of conditions in </a:t>
            </a:r>
            <a:r>
              <a:rPr lang="en-US" altLang="zh-CN" dirty="0" err="1" smtClean="0">
                <a:ea typeface="Times New Roman" pitchFamily="18" charset="0"/>
                <a:cs typeface="Times New Roman" pitchFamily="18" charset="0"/>
              </a:rPr>
              <a:t>Ayurvedic</a:t>
            </a:r>
            <a:r>
              <a:rPr lang="en-US" altLang="zh-CN" dirty="0" smtClean="0">
                <a:ea typeface="Times New Roman" pitchFamily="18" charset="0"/>
                <a:cs typeface="Times New Roman" pitchFamily="18" charset="0"/>
              </a:rPr>
              <a:t> Medicine, singly and in combination. Root bark possesses astringent, tonic and </a:t>
            </a:r>
            <a:r>
              <a:rPr lang="en-US" altLang="zh-CN" dirty="0" err="1" smtClean="0">
                <a:ea typeface="Times New Roman" pitchFamily="18" charset="0"/>
                <a:cs typeface="Times New Roman" pitchFamily="18" charset="0"/>
              </a:rPr>
              <a:t>antiperiodic</a:t>
            </a:r>
            <a:r>
              <a:rPr lang="en-US" altLang="zh-CN" dirty="0" smtClean="0">
                <a:ea typeface="Times New Roman" pitchFamily="18" charset="0"/>
                <a:cs typeface="Times New Roman" pitchFamily="18" charset="0"/>
              </a:rPr>
              <a:t> properties. It is also useful in Malarial fever. The oil is used in making </a:t>
            </a:r>
            <a:r>
              <a:rPr lang="en-US" altLang="zh-CN" dirty="0" err="1" smtClean="0">
                <a:ea typeface="Times New Roman" pitchFamily="18" charset="0"/>
                <a:cs typeface="Times New Roman" pitchFamily="18" charset="0"/>
              </a:rPr>
              <a:t>Neem</a:t>
            </a:r>
            <a:r>
              <a:rPr lang="en-US" altLang="zh-CN" dirty="0" smtClean="0">
                <a:ea typeface="Times New Roman" pitchFamily="18" charset="0"/>
                <a:cs typeface="Times New Roman" pitchFamily="18" charset="0"/>
              </a:rPr>
              <a:t> based soaps, shampoos and toothpaste.</a:t>
            </a:r>
            <a:endParaRPr lang="en-US" altLang="zh-CN" dirty="0" smtClean="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800" decel="100000"/>
                                        <p:tgtEl>
                                          <p:spTgt spid="2">
                                            <p:txEl>
                                              <p:pRg st="2" end="2"/>
                                            </p:txEl>
                                          </p:spTgt>
                                        </p:tgtEl>
                                      </p:cBhvr>
                                    </p:animEffect>
                                    <p:anim calcmode="lin" valueType="num">
                                      <p:cBhvr>
                                        <p:cTn id="16"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09600"/>
            <a:ext cx="3749488" cy="430887"/>
          </a:xfrm>
          <a:prstGeom prst="rect">
            <a:avLst/>
          </a:prstGeom>
        </p:spPr>
        <p:txBody>
          <a:bodyPr wrap="none">
            <a:spAutoFit/>
          </a:bodyPr>
          <a:lstStyle/>
          <a:p>
            <a:r>
              <a:rPr lang="en-US" sz="2200" dirty="0" smtClean="0">
                <a:solidFill>
                  <a:srgbClr val="92D050"/>
                </a:solidFill>
              </a:rPr>
              <a:t>Diversified Species At Our Site </a:t>
            </a:r>
            <a:endParaRPr lang="en-MY" sz="2200" dirty="0">
              <a:solidFill>
                <a:srgbClr val="92D050"/>
              </a:solidFill>
            </a:endParaRPr>
          </a:p>
        </p:txBody>
      </p:sp>
      <p:pic>
        <p:nvPicPr>
          <p:cNvPr id="4" name="Picture 3" descr="P9140621.JPG"/>
          <p:cNvPicPr>
            <a:picLocks noChangeAspect="1"/>
          </p:cNvPicPr>
          <p:nvPr/>
        </p:nvPicPr>
        <p:blipFill>
          <a:blip r:embed="rId3" cstate="print"/>
          <a:stretch>
            <a:fillRect/>
          </a:stretch>
        </p:blipFill>
        <p:spPr>
          <a:xfrm>
            <a:off x="914400" y="1143000"/>
            <a:ext cx="2819400" cy="3759200"/>
          </a:xfrm>
          <a:prstGeom prst="rect">
            <a:avLst/>
          </a:prstGeom>
        </p:spPr>
      </p:pic>
      <p:pic>
        <p:nvPicPr>
          <p:cNvPr id="3" name="Picture 2" descr="P9140618.JPG"/>
          <p:cNvPicPr>
            <a:picLocks noChangeAspect="1"/>
          </p:cNvPicPr>
          <p:nvPr/>
        </p:nvPicPr>
        <p:blipFill>
          <a:blip r:embed="rId4" cstate="print"/>
          <a:stretch>
            <a:fillRect/>
          </a:stretch>
        </p:blipFill>
        <p:spPr>
          <a:xfrm>
            <a:off x="3962400" y="1143000"/>
            <a:ext cx="2946400" cy="2209800"/>
          </a:xfrm>
          <a:prstGeom prst="rect">
            <a:avLst/>
          </a:prstGeom>
        </p:spPr>
      </p:pic>
      <p:pic>
        <p:nvPicPr>
          <p:cNvPr id="8" name="Picture 7" descr="P9140645.JPG"/>
          <p:cNvPicPr>
            <a:picLocks noChangeAspect="1"/>
          </p:cNvPicPr>
          <p:nvPr/>
        </p:nvPicPr>
        <p:blipFill>
          <a:blip r:embed="rId5" cstate="print"/>
          <a:stretch>
            <a:fillRect/>
          </a:stretch>
        </p:blipFill>
        <p:spPr>
          <a:xfrm>
            <a:off x="3962400" y="3581400"/>
            <a:ext cx="3733800" cy="2800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par>
                                <p:cTn id="13" presetID="13"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plus(in)">
                                      <p:cBhvr>
                                        <p:cTn id="15" dur="2000"/>
                                        <p:tgtEl>
                                          <p:spTgt spid="3"/>
                                        </p:tgtEl>
                                      </p:cBhvr>
                                    </p:animEffect>
                                  </p:childTnLst>
                                </p:cTn>
                              </p:par>
                              <p:par>
                                <p:cTn id="16" presetID="13"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plus(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4294967295"/>
          </p:nvPr>
        </p:nvGraphicFramePr>
        <p:xfrm>
          <a:off x="3429000" y="1524000"/>
          <a:ext cx="54864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477000" y="1066800"/>
            <a:ext cx="765274" cy="369332"/>
          </a:xfrm>
          <a:prstGeom prst="rect">
            <a:avLst/>
          </a:prstGeom>
          <a:noFill/>
        </p:spPr>
        <p:txBody>
          <a:bodyPr wrap="none" rtlCol="0">
            <a:spAutoFit/>
          </a:bodyPr>
          <a:lstStyle/>
          <a:p>
            <a:r>
              <a:rPr lang="en-US" dirty="0" smtClean="0"/>
              <a:t>&gt;5000</a:t>
            </a:r>
            <a:endParaRPr lang="en-MY" dirty="0"/>
          </a:p>
        </p:txBody>
      </p:sp>
      <p:grpSp>
        <p:nvGrpSpPr>
          <p:cNvPr id="9" name="Group 8"/>
          <p:cNvGrpSpPr/>
          <p:nvPr/>
        </p:nvGrpSpPr>
        <p:grpSpPr>
          <a:xfrm>
            <a:off x="4495800" y="381000"/>
            <a:ext cx="4038600" cy="4353592"/>
            <a:chOff x="4495800" y="381000"/>
            <a:chExt cx="4038600" cy="4353592"/>
          </a:xfrm>
        </p:grpSpPr>
        <p:pic>
          <p:nvPicPr>
            <p:cNvPr id="1026" name="Picture 2"/>
            <p:cNvPicPr>
              <a:picLocks noChangeAspect="1" noChangeArrowheads="1"/>
            </p:cNvPicPr>
            <p:nvPr/>
          </p:nvPicPr>
          <p:blipFill>
            <a:blip r:embed="rId4" cstate="print"/>
            <a:srcRect/>
            <a:stretch>
              <a:fillRect/>
            </a:stretch>
          </p:blipFill>
          <p:spPr bwMode="auto">
            <a:xfrm>
              <a:off x="6172200" y="381000"/>
              <a:ext cx="1344601" cy="685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4495800" y="990600"/>
              <a:ext cx="864923" cy="12192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cstate="print"/>
            <a:srcRect/>
            <a:stretch>
              <a:fillRect/>
            </a:stretch>
          </p:blipFill>
          <p:spPr bwMode="auto">
            <a:xfrm>
              <a:off x="7391400" y="3429000"/>
              <a:ext cx="1143000" cy="857250"/>
            </a:xfrm>
            <a:prstGeom prst="rect">
              <a:avLst/>
            </a:prstGeom>
            <a:noFill/>
            <a:ln w="9525">
              <a:noFill/>
              <a:miter lim="800000"/>
              <a:headEnd/>
              <a:tailEnd/>
            </a:ln>
            <a:effectLst/>
          </p:spPr>
        </p:pic>
        <p:pic>
          <p:nvPicPr>
            <p:cNvPr id="11" name="Picture 10" descr="P9140621.JPG"/>
            <p:cNvPicPr>
              <a:picLocks noChangeAspect="1"/>
            </p:cNvPicPr>
            <p:nvPr/>
          </p:nvPicPr>
          <p:blipFill>
            <a:blip r:embed="rId7" cstate="print"/>
            <a:stretch>
              <a:fillRect/>
            </a:stretch>
          </p:blipFill>
          <p:spPr>
            <a:xfrm>
              <a:off x="5257800" y="3505200"/>
              <a:ext cx="922044" cy="1229392"/>
            </a:xfrm>
            <a:prstGeom prst="rect">
              <a:avLst/>
            </a:prstGeom>
          </p:spPr>
        </p:pic>
      </p:grpSp>
      <p:sp>
        <p:nvSpPr>
          <p:cNvPr id="12" name="TextBox 11"/>
          <p:cNvSpPr txBox="1"/>
          <p:nvPr/>
        </p:nvSpPr>
        <p:spPr>
          <a:xfrm>
            <a:off x="228600" y="381000"/>
            <a:ext cx="3124200" cy="5632311"/>
          </a:xfrm>
          <a:prstGeom prst="rect">
            <a:avLst/>
          </a:prstGeom>
          <a:noFill/>
        </p:spPr>
        <p:txBody>
          <a:bodyPr wrap="square" rtlCol="0">
            <a:spAutoFit/>
          </a:bodyPr>
          <a:lstStyle/>
          <a:p>
            <a:pPr algn="just"/>
            <a:r>
              <a:rPr lang="en-US" dirty="0" smtClean="0"/>
              <a:t>On our site, we discover some of the species such as birds, parasites, ants and worms. Through the long day of our observation and analysis, we have come out with an approximation figure. We estimated the birds are around 100, particularly in the evening. Besides that, there are about ten parasites on our site. Out of two parasites are on our </a:t>
            </a:r>
            <a:r>
              <a:rPr lang="en-US" dirty="0" err="1" smtClean="0"/>
              <a:t>Mambu</a:t>
            </a:r>
            <a:r>
              <a:rPr lang="en-US" dirty="0" smtClean="0"/>
              <a:t> tree. Next, the highest quantity of species on the site is ants. We estimated that the number of ants is more than 5000. The last species that we found is worms. It is about 25 on the site. </a:t>
            </a:r>
            <a:endParaRPr lang="en-MY"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style.rotation</p:attrName>
                                        </p:attrNameLst>
                                      </p:cBhvr>
                                      <p:tavLst>
                                        <p:tav tm="0">
                                          <p:val>
                                            <p:fltVal val="720"/>
                                          </p:val>
                                        </p:tav>
                                        <p:tav tm="100000">
                                          <p:val>
                                            <p:fltVal val="0"/>
                                          </p:val>
                                        </p:tav>
                                      </p:tavLst>
                                    </p:anim>
                                    <p:anim calcmode="lin" valueType="num">
                                      <p:cBhvr>
                                        <p:cTn id="9"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10" dur="1000" fill="hold"/>
                                        <p:tgtEl>
                                          <p:spTgt spid="12">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Y" b="1" dirty="0">
              <a:solidFill>
                <a:schemeClr val="bg1"/>
              </a:solidFill>
              <a:latin typeface="Tempus Sans ITC" pitchFamily="82" charset="0"/>
            </a:endParaRPr>
          </a:p>
        </p:txBody>
      </p:sp>
      <p:pic>
        <p:nvPicPr>
          <p:cNvPr id="3" name="Picture 2" descr="big tree1.jpg"/>
          <p:cNvPicPr/>
          <p:nvPr/>
        </p:nvPicPr>
        <p:blipFill>
          <a:blip r:embed="rId3" cstate="print"/>
          <a:stretch>
            <a:fillRect/>
          </a:stretch>
        </p:blipFill>
        <p:spPr>
          <a:xfrm>
            <a:off x="914400" y="533400"/>
            <a:ext cx="7391400" cy="5334000"/>
          </a:xfrm>
          <a:prstGeom prst="rect">
            <a:avLst/>
          </a:prstGeom>
        </p:spPr>
      </p:pic>
      <p:cxnSp>
        <p:nvCxnSpPr>
          <p:cNvPr id="5" name="Straight Arrow Connector 4"/>
          <p:cNvCxnSpPr/>
          <p:nvPr/>
        </p:nvCxnSpPr>
        <p:spPr>
          <a:xfrm>
            <a:off x="990600" y="5715000"/>
            <a:ext cx="7315200"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9" name="Rectangle 8"/>
          <p:cNvSpPr/>
          <p:nvPr/>
        </p:nvSpPr>
        <p:spPr>
          <a:xfrm>
            <a:off x="5715000" y="5410200"/>
            <a:ext cx="2473754" cy="307777"/>
          </a:xfrm>
          <a:prstGeom prst="rect">
            <a:avLst/>
          </a:prstGeom>
        </p:spPr>
        <p:txBody>
          <a:bodyPr wrap="none">
            <a:spAutoFit/>
          </a:bodyPr>
          <a:lstStyle/>
          <a:p>
            <a:r>
              <a:rPr lang="en-US" sz="1400" b="1" dirty="0" smtClean="0">
                <a:solidFill>
                  <a:schemeClr val="bg1"/>
                </a:solidFill>
                <a:latin typeface="Tempus Sans ITC" pitchFamily="82" charset="0"/>
              </a:rPr>
              <a:t>Canopy Size : 5005 millimeter</a:t>
            </a:r>
          </a:p>
        </p:txBody>
      </p:sp>
      <p:sp>
        <p:nvSpPr>
          <p:cNvPr id="13" name="Freeform 12"/>
          <p:cNvSpPr/>
          <p:nvPr/>
        </p:nvSpPr>
        <p:spPr>
          <a:xfrm>
            <a:off x="4271749" y="4667534"/>
            <a:ext cx="614150" cy="334525"/>
          </a:xfrm>
          <a:custGeom>
            <a:avLst/>
            <a:gdLst>
              <a:gd name="connsiteX0" fmla="*/ 423081 w 614150"/>
              <a:gd name="connsiteY0" fmla="*/ 0 h 334525"/>
              <a:gd name="connsiteX1" fmla="*/ 518615 w 614150"/>
              <a:gd name="connsiteY1" fmla="*/ 13648 h 334525"/>
              <a:gd name="connsiteX2" fmla="*/ 559558 w 614150"/>
              <a:gd name="connsiteY2" fmla="*/ 27296 h 334525"/>
              <a:gd name="connsiteX3" fmla="*/ 573206 w 614150"/>
              <a:gd name="connsiteY3" fmla="*/ 68239 h 334525"/>
              <a:gd name="connsiteX4" fmla="*/ 614150 w 614150"/>
              <a:gd name="connsiteY4" fmla="*/ 95535 h 334525"/>
              <a:gd name="connsiteX5" fmla="*/ 600502 w 614150"/>
              <a:gd name="connsiteY5" fmla="*/ 245660 h 334525"/>
              <a:gd name="connsiteX6" fmla="*/ 532263 w 614150"/>
              <a:gd name="connsiteY6" fmla="*/ 300251 h 334525"/>
              <a:gd name="connsiteX7" fmla="*/ 436729 w 614150"/>
              <a:gd name="connsiteY7" fmla="*/ 327547 h 334525"/>
              <a:gd name="connsiteX8" fmla="*/ 0 w 614150"/>
              <a:gd name="connsiteY8" fmla="*/ 313899 h 33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150" h="334525">
                <a:moveTo>
                  <a:pt x="423081" y="0"/>
                </a:moveTo>
                <a:cubicBezTo>
                  <a:pt x="454926" y="4549"/>
                  <a:pt x="487072" y="7339"/>
                  <a:pt x="518615" y="13648"/>
                </a:cubicBezTo>
                <a:cubicBezTo>
                  <a:pt x="532722" y="16469"/>
                  <a:pt x="549386" y="17124"/>
                  <a:pt x="559558" y="27296"/>
                </a:cubicBezTo>
                <a:cubicBezTo>
                  <a:pt x="569730" y="37468"/>
                  <a:pt x="564219" y="57006"/>
                  <a:pt x="573206" y="68239"/>
                </a:cubicBezTo>
                <a:cubicBezTo>
                  <a:pt x="583453" y="81047"/>
                  <a:pt x="600502" y="86436"/>
                  <a:pt x="614150" y="95535"/>
                </a:cubicBezTo>
                <a:cubicBezTo>
                  <a:pt x="609601" y="145577"/>
                  <a:pt x="611031" y="196527"/>
                  <a:pt x="600502" y="245660"/>
                </a:cubicBezTo>
                <a:cubicBezTo>
                  <a:pt x="591425" y="288019"/>
                  <a:pt x="565789" y="290672"/>
                  <a:pt x="532263" y="300251"/>
                </a:cubicBezTo>
                <a:cubicBezTo>
                  <a:pt x="412305" y="334525"/>
                  <a:pt x="534896" y="294824"/>
                  <a:pt x="436729" y="327547"/>
                </a:cubicBezTo>
                <a:cubicBezTo>
                  <a:pt x="291157" y="322851"/>
                  <a:pt x="145647" y="313899"/>
                  <a:pt x="0" y="313899"/>
                </a:cubicBezTo>
              </a:path>
            </a:pathLst>
          </a:custGeom>
          <a:ln>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dirty="0">
              <a:solidFill>
                <a:schemeClr val="bg1"/>
              </a:solidFill>
            </a:endParaRPr>
          </a:p>
        </p:txBody>
      </p:sp>
      <p:sp>
        <p:nvSpPr>
          <p:cNvPr id="20" name="Rectangle 19"/>
          <p:cNvSpPr/>
          <p:nvPr/>
        </p:nvSpPr>
        <p:spPr>
          <a:xfrm>
            <a:off x="4953000" y="4648200"/>
            <a:ext cx="1899879" cy="307777"/>
          </a:xfrm>
          <a:prstGeom prst="rect">
            <a:avLst/>
          </a:prstGeom>
        </p:spPr>
        <p:txBody>
          <a:bodyPr wrap="none">
            <a:spAutoFit/>
          </a:bodyPr>
          <a:lstStyle/>
          <a:p>
            <a:r>
              <a:rPr lang="en-US" sz="1400" b="1" dirty="0" smtClean="0">
                <a:solidFill>
                  <a:schemeClr val="bg1"/>
                </a:solidFill>
                <a:latin typeface="Tempus Sans ITC" pitchFamily="82" charset="0"/>
              </a:rPr>
              <a:t>Girth : 1285 millimeter</a:t>
            </a:r>
            <a:endParaRPr lang="en-MY" sz="1400" b="1" dirty="0">
              <a:solidFill>
                <a:schemeClr val="bg1"/>
              </a:solidFill>
              <a:latin typeface="Tempus Sans ITC" pitchFamily="82" charset="0"/>
            </a:endParaRPr>
          </a:p>
        </p:txBody>
      </p:sp>
      <p:cxnSp>
        <p:nvCxnSpPr>
          <p:cNvPr id="23" name="Straight Arrow Connector 22"/>
          <p:cNvCxnSpPr/>
          <p:nvPr/>
        </p:nvCxnSpPr>
        <p:spPr>
          <a:xfrm rot="5400000">
            <a:off x="-1028700" y="3390900"/>
            <a:ext cx="3886200" cy="1219200"/>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H="1">
            <a:off x="5448300" y="2628900"/>
            <a:ext cx="4953000" cy="1676400"/>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752600" y="3200400"/>
            <a:ext cx="5410200" cy="76200"/>
          </a:xfrm>
          <a:prstGeom prst="line">
            <a:avLst/>
          </a:prstGeom>
          <a:ln>
            <a:solidFill>
              <a:srgbClr val="C00000"/>
            </a:solidFill>
            <a:prstDash val="lgDash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5600700" y="3238500"/>
            <a:ext cx="5410200" cy="0"/>
          </a:xfrm>
          <a:prstGeom prst="line">
            <a:avLst/>
          </a:prstGeom>
          <a:ln>
            <a:solidFill>
              <a:srgbClr val="C00000"/>
            </a:solidFill>
            <a:prstDash val="lgDashDot"/>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28600" y="5943600"/>
            <a:ext cx="2819400" cy="307777"/>
          </a:xfrm>
          <a:prstGeom prst="rect">
            <a:avLst/>
          </a:prstGeom>
          <a:noFill/>
        </p:spPr>
        <p:txBody>
          <a:bodyPr wrap="square" rtlCol="0">
            <a:spAutoFit/>
          </a:bodyPr>
          <a:lstStyle/>
          <a:p>
            <a:r>
              <a:rPr lang="en-US" sz="1400" b="1" dirty="0" smtClean="0">
                <a:solidFill>
                  <a:schemeClr val="bg1"/>
                </a:solidFill>
                <a:latin typeface="Tempus Sans ITC" pitchFamily="82" charset="0"/>
              </a:rPr>
              <a:t>Morning Shadow : 9880 millimeter</a:t>
            </a:r>
            <a:endParaRPr lang="en-MY" sz="1400" b="1" dirty="0">
              <a:solidFill>
                <a:schemeClr val="bg1"/>
              </a:solidFill>
              <a:latin typeface="Tempus Sans ITC" pitchFamily="82" charset="0"/>
            </a:endParaRPr>
          </a:p>
        </p:txBody>
      </p:sp>
      <p:sp>
        <p:nvSpPr>
          <p:cNvPr id="33" name="Rectangle 32"/>
          <p:cNvSpPr/>
          <p:nvPr/>
        </p:nvSpPr>
        <p:spPr>
          <a:xfrm>
            <a:off x="5943600" y="5943600"/>
            <a:ext cx="2977097" cy="307777"/>
          </a:xfrm>
          <a:prstGeom prst="rect">
            <a:avLst/>
          </a:prstGeom>
        </p:spPr>
        <p:txBody>
          <a:bodyPr wrap="none">
            <a:spAutoFit/>
          </a:bodyPr>
          <a:lstStyle/>
          <a:p>
            <a:r>
              <a:rPr lang="en-US" sz="1400" b="1" dirty="0" smtClean="0">
                <a:solidFill>
                  <a:schemeClr val="bg1"/>
                </a:solidFill>
                <a:latin typeface="Tempus Sans ITC" pitchFamily="82" charset="0"/>
              </a:rPr>
              <a:t>Afternoon </a:t>
            </a:r>
            <a:r>
              <a:rPr lang="en-US" sz="1400" b="1" dirty="0" smtClean="0">
                <a:solidFill>
                  <a:schemeClr val="bg1"/>
                </a:solidFill>
                <a:latin typeface="Tempus Sans ITC" pitchFamily="82" charset="0"/>
              </a:rPr>
              <a:t>Shadow : </a:t>
            </a:r>
            <a:r>
              <a:rPr lang="en-US" sz="1400" b="1" dirty="0" smtClean="0">
                <a:solidFill>
                  <a:schemeClr val="bg1"/>
                </a:solidFill>
                <a:latin typeface="Tempus Sans ITC" pitchFamily="82" charset="0"/>
              </a:rPr>
              <a:t>4250 </a:t>
            </a:r>
            <a:r>
              <a:rPr lang="en-US" sz="1400" b="1" dirty="0" smtClean="0">
                <a:solidFill>
                  <a:schemeClr val="bg1"/>
                </a:solidFill>
                <a:latin typeface="Tempus Sans ITC" pitchFamily="82" charset="0"/>
              </a:rPr>
              <a:t>millimeter</a:t>
            </a:r>
            <a:endParaRPr lang="en-MY" sz="1400" b="1" dirty="0">
              <a:solidFill>
                <a:schemeClr val="bg1"/>
              </a:solidFill>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ppt_x"/>
                                          </p:val>
                                        </p:tav>
                                        <p:tav tm="100000">
                                          <p:val>
                                            <p:strVal val="#ppt_x"/>
                                          </p:val>
                                        </p:tav>
                                      </p:tavLst>
                                    </p:anim>
                                    <p:anim calcmode="lin" valueType="num">
                                      <p:cBhvr additive="base">
                                        <p:cTn id="17"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Horizontal)">
                                      <p:cBhvr>
                                        <p:cTn id="22" dur="1000"/>
                                        <p:tgtEl>
                                          <p:spTgt spid="20"/>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Horizontal)">
                                      <p:cBhvr>
                                        <p:cTn id="25" dur="1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strips(downLeft)">
                                      <p:cBhvr>
                                        <p:cTn id="30" dur="1000"/>
                                        <p:tgtEl>
                                          <p:spTgt spid="32"/>
                                        </p:tgtEl>
                                      </p:cBhvr>
                                    </p:animEffect>
                                  </p:childTnLst>
                                </p:cTn>
                              </p:par>
                              <p:par>
                                <p:cTn id="31" presetID="18" presetClass="entr" presetSubtype="12"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strips(downLeft)">
                                      <p:cBhvr>
                                        <p:cTn id="33" dur="10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Horizontal)">
                                      <p:cBhvr>
                                        <p:cTn id="38" dur="1000"/>
                                        <p:tgtEl>
                                          <p:spTgt spid="25"/>
                                        </p:tgtEl>
                                      </p:cBhvr>
                                    </p:animEffect>
                                  </p:childTnLst>
                                </p:cTn>
                              </p:par>
                              <p:par>
                                <p:cTn id="39" presetID="16" presetClass="entr" presetSubtype="26"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Horizontal)">
                                      <p:cBhvr>
                                        <p:cTn id="41"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20" grpId="0"/>
      <p:bldP spid="32" grpId="0"/>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8229600" cy="4154984"/>
          </a:xfrm>
          <a:prstGeom prst="rect">
            <a:avLst/>
          </a:prstGeom>
          <a:noFill/>
        </p:spPr>
        <p:txBody>
          <a:bodyPr wrap="square" rtlCol="0">
            <a:spAutoFit/>
          </a:bodyPr>
          <a:lstStyle/>
          <a:p>
            <a:pPr algn="ctr"/>
            <a:endParaRPr lang="en-US" sz="8800" dirty="0" smtClean="0">
              <a:solidFill>
                <a:srgbClr val="009999"/>
              </a:solidFill>
              <a:latin typeface="Goudy Stout" pitchFamily="18" charset="0"/>
            </a:endParaRPr>
          </a:p>
          <a:p>
            <a:pPr algn="ctr"/>
            <a:r>
              <a:rPr lang="en-US" sz="8800" dirty="0" smtClean="0">
                <a:solidFill>
                  <a:srgbClr val="009999"/>
                </a:solidFill>
                <a:latin typeface="Goudy Stout" pitchFamily="18" charset="0"/>
              </a:rPr>
              <a:t>THANK  </a:t>
            </a:r>
            <a:r>
              <a:rPr lang="en-US" sz="8800" dirty="0" smtClean="0">
                <a:solidFill>
                  <a:srgbClr val="00CC99"/>
                </a:solidFill>
                <a:latin typeface="Goudy Stout" pitchFamily="18" charset="0"/>
              </a:rPr>
              <a:t>  YOU</a:t>
            </a:r>
            <a:endParaRPr lang="en-MY" sz="8800" dirty="0">
              <a:solidFill>
                <a:srgbClr val="00CC99"/>
              </a:solidFill>
              <a:latin typeface="Goudy Stou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1"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85800"/>
            <a:ext cx="1905000" cy="430887"/>
          </a:xfrm>
          <a:prstGeom prst="rect">
            <a:avLst/>
          </a:prstGeom>
        </p:spPr>
        <p:txBody>
          <a:bodyPr wrap="square">
            <a:spAutoFit/>
          </a:bodyPr>
          <a:lstStyle/>
          <a:p>
            <a:r>
              <a:rPr lang="en-US" sz="2200" dirty="0" smtClean="0">
                <a:solidFill>
                  <a:srgbClr val="92D050"/>
                </a:solidFill>
              </a:rPr>
              <a:t>Plan Precinct</a:t>
            </a:r>
            <a:endParaRPr lang="en-MY" sz="2200" dirty="0">
              <a:solidFill>
                <a:srgbClr val="92D050"/>
              </a:solidFill>
            </a:endParaRPr>
          </a:p>
        </p:txBody>
      </p:sp>
      <p:pic>
        <p:nvPicPr>
          <p:cNvPr id="9" name="Picture 2" descr="googleearth"/>
          <p:cNvPicPr>
            <a:picLocks noChangeAspect="1" noChangeArrowheads="1"/>
          </p:cNvPicPr>
          <p:nvPr/>
        </p:nvPicPr>
        <p:blipFill>
          <a:blip r:embed="rId3" cstate="print"/>
          <a:srcRect/>
          <a:stretch>
            <a:fillRect/>
          </a:stretch>
        </p:blipFill>
        <p:spPr>
          <a:xfrm>
            <a:off x="990600" y="1219200"/>
            <a:ext cx="4063751" cy="3047281"/>
          </a:xfrm>
          <a:prstGeom prst="rect">
            <a:avLst/>
          </a:prstGeom>
          <a:noFill/>
          <a:ln/>
        </p:spPr>
      </p:pic>
      <p:grpSp>
        <p:nvGrpSpPr>
          <p:cNvPr id="4" name="Group 3"/>
          <p:cNvGrpSpPr>
            <a:grpSpLocks/>
          </p:cNvGrpSpPr>
          <p:nvPr/>
        </p:nvGrpSpPr>
        <p:grpSpPr bwMode="auto">
          <a:xfrm>
            <a:off x="5257800" y="2971800"/>
            <a:ext cx="3352800" cy="3505200"/>
            <a:chOff x="612775" y="44449"/>
            <a:chExt cx="8207375" cy="6769099"/>
          </a:xfrm>
        </p:grpSpPr>
        <p:pic>
          <p:nvPicPr>
            <p:cNvPr id="5" name="Picture 4" descr="googleearth"/>
            <p:cNvPicPr>
              <a:picLocks noChangeAspect="1" noChangeArrowheads="1"/>
            </p:cNvPicPr>
            <p:nvPr/>
          </p:nvPicPr>
          <p:blipFill>
            <a:blip r:embed="rId3" cstate="print"/>
            <a:srcRect l="23267" t="30661" r="48730" b="36502"/>
            <a:stretch>
              <a:fillRect/>
            </a:stretch>
          </p:blipFill>
          <p:spPr bwMode="auto">
            <a:xfrm>
              <a:off x="612775" y="44449"/>
              <a:ext cx="8207375" cy="6769099"/>
            </a:xfrm>
            <a:prstGeom prst="rect">
              <a:avLst/>
            </a:prstGeom>
            <a:noFill/>
          </p:spPr>
        </p:pic>
        <p:sp>
          <p:nvSpPr>
            <p:cNvPr id="6" name="Rectangle 5"/>
            <p:cNvSpPr>
              <a:spLocks noChangeArrowheads="1"/>
            </p:cNvSpPr>
            <p:nvPr/>
          </p:nvSpPr>
          <p:spPr bwMode="auto">
            <a:xfrm rot="840000">
              <a:off x="4886325" y="1279525"/>
              <a:ext cx="925513" cy="2062163"/>
            </a:xfrm>
            <a:prstGeom prst="rect">
              <a:avLst/>
            </a:prstGeom>
            <a:solidFill>
              <a:schemeClr val="accent1">
                <a:alpha val="0"/>
              </a:schemeClr>
            </a:solidFill>
            <a:ln w="38100">
              <a:solidFill>
                <a:schemeClr val="accent2"/>
              </a:solidFill>
              <a:miter lim="800000"/>
              <a:headEnd/>
              <a:tailEnd/>
            </a:ln>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endParaRPr lang="en-US">
                <a:solidFill>
                  <a:srgbClr val="9900FF"/>
                </a:solidFill>
              </a:endParaRPr>
            </a:p>
          </p:txBody>
        </p:sp>
        <p:sp>
          <p:nvSpPr>
            <p:cNvPr id="7" name="AutoShape 4"/>
            <p:cNvSpPr>
              <a:spLocks noChangeArrowheads="1"/>
            </p:cNvSpPr>
            <p:nvPr/>
          </p:nvSpPr>
          <p:spPr bwMode="auto">
            <a:xfrm rot="900000">
              <a:off x="5032375" y="3590925"/>
              <a:ext cx="247650" cy="868363"/>
            </a:xfrm>
            <a:prstGeom prst="moon">
              <a:avLst>
                <a:gd name="adj" fmla="val 87500"/>
              </a:avLst>
            </a:prstGeom>
            <a:solidFill>
              <a:schemeClr val="accent1">
                <a:alpha val="0"/>
              </a:schemeClr>
            </a:solidFill>
            <a:ln w="38100">
              <a:solidFill>
                <a:srgbClr val="00CC00"/>
              </a:solidFill>
              <a:miter lim="800000"/>
              <a:headEnd/>
              <a:tailEnd/>
            </a:ln>
          </p:spPr>
          <p:txBody>
            <a:bodyPr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en-MY"/>
            </a:p>
          </p:txBody>
        </p:sp>
        <p:sp>
          <p:nvSpPr>
            <p:cNvPr id="8" name="AutoShape 5"/>
            <p:cNvSpPr>
              <a:spLocks noChangeArrowheads="1"/>
            </p:cNvSpPr>
            <p:nvPr/>
          </p:nvSpPr>
          <p:spPr bwMode="auto">
            <a:xfrm>
              <a:off x="5653088" y="836613"/>
              <a:ext cx="360362" cy="363537"/>
            </a:xfrm>
            <a:prstGeom prst="octagon">
              <a:avLst>
                <a:gd name="adj" fmla="val 29287"/>
              </a:avLst>
            </a:prstGeom>
            <a:solidFill>
              <a:schemeClr val="accent1">
                <a:alpha val="0"/>
              </a:schemeClr>
            </a:solidFill>
            <a:ln w="38100">
              <a:solidFill>
                <a:srgbClr val="FF6600"/>
              </a:solidFill>
              <a:miter lim="800000"/>
              <a:headEnd/>
              <a:tailEnd/>
            </a:ln>
          </p:spPr>
          <p:txBody>
            <a:bodyPr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en-MY"/>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par>
                                <p:cTn id="15" presetID="3"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3"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09600"/>
            <a:ext cx="2514600" cy="430887"/>
          </a:xfrm>
          <a:prstGeom prst="rect">
            <a:avLst/>
          </a:prstGeom>
          <a:noFill/>
        </p:spPr>
        <p:txBody>
          <a:bodyPr wrap="square" rtlCol="0">
            <a:spAutoFit/>
          </a:bodyPr>
          <a:lstStyle/>
          <a:p>
            <a:r>
              <a:rPr lang="en-US" sz="2200" dirty="0" smtClean="0">
                <a:solidFill>
                  <a:srgbClr val="92D050"/>
                </a:solidFill>
              </a:rPr>
              <a:t>Site Potential </a:t>
            </a:r>
            <a:endParaRPr lang="en-MY" sz="2200" dirty="0">
              <a:solidFill>
                <a:srgbClr val="92D050"/>
              </a:solidFill>
            </a:endParaRPr>
          </a:p>
        </p:txBody>
      </p:sp>
      <p:sp>
        <p:nvSpPr>
          <p:cNvPr id="3" name="TextBox 2"/>
          <p:cNvSpPr txBox="1"/>
          <p:nvPr/>
        </p:nvSpPr>
        <p:spPr>
          <a:xfrm>
            <a:off x="914400" y="1343085"/>
            <a:ext cx="7315200" cy="4524315"/>
          </a:xfrm>
          <a:prstGeom prst="rect">
            <a:avLst/>
          </a:prstGeom>
          <a:noFill/>
        </p:spPr>
        <p:txBody>
          <a:bodyPr wrap="square" rtlCol="0">
            <a:spAutoFit/>
          </a:bodyPr>
          <a:lstStyle/>
          <a:p>
            <a:pPr algn="just">
              <a:lnSpc>
                <a:spcPct val="150000"/>
              </a:lnSpc>
              <a:buFont typeface="Arial" pitchFamily="34" charset="0"/>
              <a:buChar char="•"/>
            </a:pPr>
            <a:r>
              <a:rPr lang="en-US" dirty="0" smtClean="0"/>
              <a:t> Our site has a big potential to be a Design Gallery because it is situated at a strategic place. </a:t>
            </a:r>
          </a:p>
          <a:p>
            <a:pPr algn="just">
              <a:lnSpc>
                <a:spcPct val="150000"/>
              </a:lnSpc>
              <a:buFont typeface="Arial" pitchFamily="34" charset="0"/>
              <a:buChar char="•"/>
            </a:pPr>
            <a:r>
              <a:rPr lang="en-US" dirty="0" smtClean="0"/>
              <a:t> It is very near to the East Gate of USM.</a:t>
            </a:r>
          </a:p>
          <a:p>
            <a:pPr algn="just">
              <a:lnSpc>
                <a:spcPct val="150000"/>
              </a:lnSpc>
              <a:buFont typeface="Arial" pitchFamily="34" charset="0"/>
              <a:buChar char="•"/>
            </a:pPr>
            <a:r>
              <a:rPr lang="en-US" dirty="0" smtClean="0"/>
              <a:t> It is surrounded by swimming pools, recreation site and important buildings such as the information office. People who do exercise at the field and swimming pools will surely pass by our site. Besides that, students can visit the design gallery conveniently after finding information at the information office. </a:t>
            </a:r>
          </a:p>
          <a:p>
            <a:pPr algn="just">
              <a:lnSpc>
                <a:spcPct val="150000"/>
              </a:lnSpc>
              <a:buFont typeface="Arial" pitchFamily="34" charset="0"/>
              <a:buChar char="•"/>
            </a:pPr>
            <a:r>
              <a:rPr lang="en-US" dirty="0" smtClean="0"/>
              <a:t> Our site can be a perfect place for students and visitors to relax after the tiring session of games.</a:t>
            </a:r>
          </a:p>
          <a:p>
            <a:pPr algn="just">
              <a:buFont typeface="Arial" pitchFamily="34" charset="0"/>
              <a:buChar char="•"/>
            </a:pPr>
            <a:endParaRPr lang="en-MY"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295400"/>
            <a:ext cx="7315200" cy="3831818"/>
          </a:xfrm>
          <a:prstGeom prst="rect">
            <a:avLst/>
          </a:prstGeom>
          <a:noFill/>
        </p:spPr>
        <p:txBody>
          <a:bodyPr wrap="square" rtlCol="0">
            <a:spAutoFit/>
          </a:bodyPr>
          <a:lstStyle/>
          <a:p>
            <a:pPr algn="just">
              <a:lnSpc>
                <a:spcPct val="150000"/>
              </a:lnSpc>
              <a:buFont typeface="Arial" pitchFamily="34" charset="0"/>
              <a:buChar char="•"/>
            </a:pPr>
            <a:r>
              <a:rPr lang="en-US" dirty="0" smtClean="0"/>
              <a:t> Our site is enclosed by tall trees and plants which can provide a cool and fresh environment. </a:t>
            </a:r>
          </a:p>
          <a:p>
            <a:pPr algn="just">
              <a:lnSpc>
                <a:spcPct val="150000"/>
              </a:lnSpc>
              <a:buFont typeface="Arial" pitchFamily="34" charset="0"/>
              <a:buChar char="•"/>
            </a:pPr>
            <a:r>
              <a:rPr lang="en-US" dirty="0" smtClean="0"/>
              <a:t> There is a existing car park at our site where visitors can put their cars there.</a:t>
            </a:r>
          </a:p>
          <a:p>
            <a:pPr algn="just">
              <a:lnSpc>
                <a:spcPct val="150000"/>
              </a:lnSpc>
              <a:buFont typeface="Arial" pitchFamily="34" charset="0"/>
              <a:buChar char="•"/>
            </a:pPr>
            <a:r>
              <a:rPr lang="en-US" dirty="0" smtClean="0"/>
              <a:t> Our site is a small long piece of land. It is not suitable for us to build a tall building because there are trees blocking behind our site.</a:t>
            </a:r>
          </a:p>
          <a:p>
            <a:pPr algn="just">
              <a:lnSpc>
                <a:spcPct val="150000"/>
              </a:lnSpc>
              <a:buFont typeface="Arial" pitchFamily="34" charset="0"/>
              <a:buChar char="•"/>
            </a:pPr>
            <a:r>
              <a:rPr lang="en-US" dirty="0" smtClean="0"/>
              <a:t> With the set up of our design gallery, we can attract more people  to come to the East side of USM.   </a:t>
            </a:r>
          </a:p>
          <a:p>
            <a:pPr algn="just">
              <a:lnSpc>
                <a:spcPct val="150000"/>
              </a:lnSpc>
              <a:buFont typeface="Arial" pitchFamily="34" charset="0"/>
              <a:buChar char="•"/>
            </a:pPr>
            <a:endParaRPr lang="en-MY"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
                                            <p:txEl>
                                              <p:pRg st="1" end="1"/>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1000" fill="hold"/>
                                        <p:tgtEl>
                                          <p:spTgt spid="2">
                                            <p:txEl>
                                              <p:pRg st="2" end="2"/>
                                            </p:txEl>
                                          </p:spTgt>
                                        </p:tgtEl>
                                        <p:attrNameLst>
                                          <p:attrName>ppt_w</p:attrName>
                                        </p:attrNameLst>
                                      </p:cBhvr>
                                      <p:tavLst>
                                        <p:tav tm="0">
                                          <p:val>
                                            <p:strVal val="#ppt_w+.3"/>
                                          </p:val>
                                        </p:tav>
                                        <p:tav tm="100000">
                                          <p:val>
                                            <p:strVal val="#ppt_w"/>
                                          </p:val>
                                        </p:tav>
                                      </p:tavLst>
                                    </p:anim>
                                    <p:anim calcmode="lin" valueType="num">
                                      <p:cBhvr>
                                        <p:cTn id="18"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2">
                                            <p:txEl>
                                              <p:pRg st="2" end="2"/>
                                            </p:txEl>
                                          </p:spTgt>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1000" fill="hold"/>
                                        <p:tgtEl>
                                          <p:spTgt spid="2">
                                            <p:txEl>
                                              <p:pRg st="3" end="3"/>
                                            </p:txEl>
                                          </p:spTgt>
                                        </p:tgtEl>
                                        <p:attrNameLst>
                                          <p:attrName>ppt_w</p:attrName>
                                        </p:attrNameLst>
                                      </p:cBhvr>
                                      <p:tavLst>
                                        <p:tav tm="0">
                                          <p:val>
                                            <p:strVal val="#ppt_w+.3"/>
                                          </p:val>
                                        </p:tav>
                                        <p:tav tm="100000">
                                          <p:val>
                                            <p:strVal val="#ppt_w"/>
                                          </p:val>
                                        </p:tav>
                                      </p:tavLst>
                                    </p:anim>
                                    <p:anim calcmode="lin" valueType="num">
                                      <p:cBhvr>
                                        <p:cTn id="23"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01375.JPG"/>
          <p:cNvPicPr>
            <a:picLocks noChangeAspect="1"/>
          </p:cNvPicPr>
          <p:nvPr/>
        </p:nvPicPr>
        <p:blipFill>
          <a:blip r:embed="rId3" cstate="print"/>
          <a:stretch>
            <a:fillRect/>
          </a:stretch>
        </p:blipFill>
        <p:spPr>
          <a:xfrm>
            <a:off x="0" y="0"/>
            <a:ext cx="9144000" cy="6650629"/>
          </a:xfrm>
          <a:prstGeom prst="rect">
            <a:avLst/>
          </a:prstGeom>
        </p:spPr>
      </p:pic>
      <p:grpSp>
        <p:nvGrpSpPr>
          <p:cNvPr id="18" name="Group 17"/>
          <p:cNvGrpSpPr/>
          <p:nvPr/>
        </p:nvGrpSpPr>
        <p:grpSpPr>
          <a:xfrm>
            <a:off x="457200" y="3276600"/>
            <a:ext cx="7239000" cy="1037400"/>
            <a:chOff x="457200" y="3276600"/>
            <a:chExt cx="7239000" cy="1037400"/>
          </a:xfrm>
        </p:grpSpPr>
        <p:sp>
          <p:nvSpPr>
            <p:cNvPr id="4" name="Rectangle 3"/>
            <p:cNvSpPr/>
            <p:nvPr/>
          </p:nvSpPr>
          <p:spPr>
            <a:xfrm>
              <a:off x="1143000" y="3810000"/>
              <a:ext cx="5544000" cy="504000"/>
            </a:xfrm>
            <a:prstGeom prst="rect">
              <a:avLst/>
            </a:prstGeom>
            <a:solidFill>
              <a:schemeClr val="tx1"/>
            </a:solidFill>
            <a:scene3d>
              <a:camera prst="obliqueTopRigh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43000" y="3733800"/>
              <a:ext cx="5544000" cy="72000"/>
            </a:xfrm>
            <a:prstGeom prst="rect">
              <a:avLst/>
            </a:prstGeom>
            <a:solidFill>
              <a:schemeClr val="tx1"/>
            </a:solidFill>
            <a:ln>
              <a:solidFill>
                <a:schemeClr val="accent1"/>
              </a:solidFill>
            </a:ln>
            <a:scene3d>
              <a:camera prst="obliqueTopRigh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3733800"/>
              <a:ext cx="685800" cy="108000"/>
            </a:xfrm>
            <a:prstGeom prst="rect">
              <a:avLst/>
            </a:prstGeom>
            <a:solidFill>
              <a:schemeClr val="tx1"/>
            </a:solidFill>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 y="3810000"/>
              <a:ext cx="228600" cy="504000"/>
            </a:xfrm>
            <a:prstGeom prst="rect">
              <a:avLst/>
            </a:prstGeom>
            <a:solidFill>
              <a:schemeClr val="tx1"/>
            </a:solidFill>
            <a:scene3d>
              <a:camera prst="obliqueTopRigh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3810000"/>
              <a:ext cx="228600" cy="504000"/>
            </a:xfrm>
            <a:prstGeom prst="rect">
              <a:avLst/>
            </a:prstGeom>
            <a:solidFill>
              <a:schemeClr val="tx1"/>
            </a:solidFill>
            <a:effectLst/>
            <a:scene3d>
              <a:camera prst="obliqueTopRigh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Rectangle 9"/>
            <p:cNvSpPr/>
            <p:nvPr/>
          </p:nvSpPr>
          <p:spPr>
            <a:xfrm>
              <a:off x="914400" y="3810000"/>
              <a:ext cx="228600" cy="504000"/>
            </a:xfrm>
            <a:prstGeom prst="rect">
              <a:avLst/>
            </a:prstGeom>
            <a:solidFill>
              <a:schemeClr val="tx1"/>
            </a:solidFill>
            <a:effectLst/>
            <a:scene3d>
              <a:camera prst="obliqueTopRigh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p:cNvSpPr/>
            <p:nvPr/>
          </p:nvSpPr>
          <p:spPr>
            <a:xfrm>
              <a:off x="1600200" y="3886200"/>
              <a:ext cx="304800" cy="381000"/>
            </a:xfrm>
            <a:prstGeom prst="rect">
              <a:avLst/>
            </a:prstGeom>
            <a:solidFill>
              <a:schemeClr val="tx1"/>
            </a:solidFill>
            <a:scene3d>
              <a:camera prst="obliqueTopRigh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1600200" y="3962400"/>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010400" y="3276600"/>
              <a:ext cx="685800" cy="990600"/>
            </a:xfrm>
            <a:prstGeom prst="rect">
              <a:avLst/>
            </a:prstGeom>
            <a:solidFill>
              <a:schemeClr val="tx1"/>
            </a:solidFill>
            <a:scene3d>
              <a:camera prst="obliqueTop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162800" y="3352800"/>
              <a:ext cx="533400" cy="76200"/>
            </a:xfrm>
            <a:prstGeom prst="rect">
              <a:avLst/>
            </a:prstGeom>
            <a:solidFill>
              <a:schemeClr val="tx1"/>
            </a:solidFill>
            <a:effectLst>
              <a:innerShdw blurRad="63500" dist="50800" dir="18900000">
                <a:prstClr val="black">
                  <a:alpha val="50000"/>
                </a:prstClr>
              </a:innerShdw>
            </a:effectLst>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086600" y="3505200"/>
              <a:ext cx="228600" cy="304800"/>
            </a:xfrm>
            <a:prstGeom prst="rect">
              <a:avLst/>
            </a:prstGeom>
            <a:solidFill>
              <a:schemeClr val="tx1"/>
            </a:solidFill>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391400" y="3505200"/>
              <a:ext cx="228600" cy="304800"/>
            </a:xfrm>
            <a:prstGeom prst="rect">
              <a:avLst/>
            </a:prstGeom>
            <a:solidFill>
              <a:schemeClr val="tx1"/>
            </a:solidFill>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086600" y="3886200"/>
              <a:ext cx="228600" cy="304800"/>
            </a:xfrm>
            <a:prstGeom prst="rect">
              <a:avLst/>
            </a:prstGeom>
            <a:solidFill>
              <a:schemeClr val="tx1"/>
            </a:solidFill>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391400" y="3886200"/>
              <a:ext cx="228600" cy="304800"/>
            </a:xfrm>
            <a:prstGeom prst="rect">
              <a:avLst/>
            </a:prstGeom>
            <a:solidFill>
              <a:schemeClr val="tx1"/>
            </a:solidFill>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4)">
                                      <p:cBhvr>
                                        <p:cTn id="12" dur="3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09600"/>
            <a:ext cx="7620000" cy="430887"/>
          </a:xfrm>
          <a:prstGeom prst="rect">
            <a:avLst/>
          </a:prstGeom>
          <a:noFill/>
        </p:spPr>
        <p:txBody>
          <a:bodyPr wrap="square" rtlCol="0">
            <a:spAutoFit/>
          </a:bodyPr>
          <a:lstStyle/>
          <a:p>
            <a:r>
              <a:rPr lang="en-US" sz="2200" dirty="0" smtClean="0">
                <a:solidFill>
                  <a:srgbClr val="92D050"/>
                </a:solidFill>
              </a:rPr>
              <a:t>Ideas And Theory Behind The Development  To Be Carried Out </a:t>
            </a:r>
            <a:endParaRPr lang="en-MY" sz="2200" dirty="0">
              <a:solidFill>
                <a:srgbClr val="92D050"/>
              </a:solidFill>
            </a:endParaRPr>
          </a:p>
        </p:txBody>
      </p:sp>
      <p:sp>
        <p:nvSpPr>
          <p:cNvPr id="4" name="TextBox 3"/>
          <p:cNvSpPr txBox="1"/>
          <p:nvPr/>
        </p:nvSpPr>
        <p:spPr>
          <a:xfrm>
            <a:off x="990600" y="1066800"/>
            <a:ext cx="7162800" cy="5493812"/>
          </a:xfrm>
          <a:prstGeom prst="rect">
            <a:avLst/>
          </a:prstGeom>
          <a:noFill/>
        </p:spPr>
        <p:txBody>
          <a:bodyPr wrap="square" rtlCol="0">
            <a:spAutoFit/>
          </a:bodyPr>
          <a:lstStyle/>
          <a:p>
            <a:pPr algn="just">
              <a:lnSpc>
                <a:spcPct val="150000"/>
              </a:lnSpc>
              <a:buFont typeface="Arial" pitchFamily="34" charset="0"/>
              <a:buChar char="•"/>
            </a:pPr>
            <a:r>
              <a:rPr lang="en-US" dirty="0" smtClean="0"/>
              <a:t> The intention of developing our site is to improve the use of land of USM and at the same time put our effort on maintaining  the APEX status.</a:t>
            </a:r>
          </a:p>
          <a:p>
            <a:pPr algn="just">
              <a:lnSpc>
                <a:spcPct val="150000"/>
              </a:lnSpc>
              <a:buFont typeface="Arial" pitchFamily="34" charset="0"/>
              <a:buChar char="•"/>
            </a:pPr>
            <a:r>
              <a:rPr lang="en-US" dirty="0" smtClean="0"/>
              <a:t> After observing and </a:t>
            </a:r>
            <a:r>
              <a:rPr lang="en-US" dirty="0" err="1" smtClean="0"/>
              <a:t>analysing</a:t>
            </a:r>
            <a:r>
              <a:rPr lang="en-US" dirty="0" smtClean="0"/>
              <a:t> our site, we decided to propose a design gallery.</a:t>
            </a:r>
          </a:p>
          <a:p>
            <a:pPr algn="just">
              <a:lnSpc>
                <a:spcPct val="150000"/>
              </a:lnSpc>
              <a:buFont typeface="Arial" pitchFamily="34" charset="0"/>
              <a:buChar char="•"/>
            </a:pPr>
            <a:r>
              <a:rPr lang="en-US" dirty="0" smtClean="0"/>
              <a:t> Our concept of designing the gallery is based on the seven crucial points  proposed by our Vice Chancellor which are :</a:t>
            </a:r>
          </a:p>
          <a:p>
            <a:pPr algn="just">
              <a:lnSpc>
                <a:spcPct val="150000"/>
              </a:lnSpc>
              <a:buFont typeface="Wingdings" pitchFamily="2" charset="2"/>
              <a:buChar char="Ø"/>
            </a:pPr>
            <a:r>
              <a:rPr lang="en-US" dirty="0" smtClean="0"/>
              <a:t> Uncertain Future</a:t>
            </a:r>
          </a:p>
          <a:p>
            <a:pPr algn="just">
              <a:lnSpc>
                <a:spcPct val="150000"/>
              </a:lnSpc>
              <a:buFont typeface="Wingdings" pitchFamily="2" charset="2"/>
              <a:buChar char="Ø"/>
            </a:pPr>
            <a:r>
              <a:rPr lang="en-US" dirty="0" smtClean="0"/>
              <a:t> Unique</a:t>
            </a:r>
          </a:p>
          <a:p>
            <a:pPr algn="just">
              <a:lnSpc>
                <a:spcPct val="150000"/>
              </a:lnSpc>
              <a:buFont typeface="Wingdings" pitchFamily="2" charset="2"/>
              <a:buChar char="Ø"/>
            </a:pPr>
            <a:r>
              <a:rPr lang="en-US" dirty="0" smtClean="0"/>
              <a:t> Sustainable</a:t>
            </a:r>
          </a:p>
          <a:p>
            <a:pPr algn="just">
              <a:lnSpc>
                <a:spcPct val="150000"/>
              </a:lnSpc>
              <a:buFont typeface="Wingdings" pitchFamily="2" charset="2"/>
              <a:buChar char="Ø"/>
            </a:pPr>
            <a:r>
              <a:rPr lang="en-US" dirty="0" smtClean="0"/>
              <a:t> Humane</a:t>
            </a:r>
          </a:p>
          <a:p>
            <a:pPr algn="just">
              <a:lnSpc>
                <a:spcPct val="150000"/>
              </a:lnSpc>
              <a:buFont typeface="Wingdings" pitchFamily="2" charset="2"/>
              <a:buChar char="Ø"/>
            </a:pPr>
            <a:r>
              <a:rPr lang="en-US" dirty="0" smtClean="0"/>
              <a:t> Universal</a:t>
            </a:r>
          </a:p>
          <a:p>
            <a:pPr algn="just">
              <a:lnSpc>
                <a:spcPct val="150000"/>
              </a:lnSpc>
              <a:buFont typeface="Wingdings" pitchFamily="2" charset="2"/>
              <a:buChar char="Ø"/>
            </a:pPr>
            <a:r>
              <a:rPr lang="en-US" dirty="0" smtClean="0"/>
              <a:t> Changeable</a:t>
            </a:r>
          </a:p>
          <a:p>
            <a:pPr algn="just">
              <a:lnSpc>
                <a:spcPct val="150000"/>
              </a:lnSpc>
              <a:buFont typeface="Wingdings" pitchFamily="2" charset="2"/>
              <a:buChar char="Ø"/>
            </a:pPr>
            <a:r>
              <a:rPr lang="en-US" dirty="0" smtClean="0"/>
              <a:t> Commitment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143000"/>
            <a:ext cx="7315200" cy="2169825"/>
          </a:xfrm>
          <a:prstGeom prst="rect">
            <a:avLst/>
          </a:prstGeom>
          <a:noFill/>
        </p:spPr>
        <p:txBody>
          <a:bodyPr wrap="square" rtlCol="0">
            <a:spAutoFit/>
          </a:bodyPr>
          <a:lstStyle/>
          <a:p>
            <a:pPr algn="just">
              <a:lnSpc>
                <a:spcPct val="150000"/>
              </a:lnSpc>
              <a:buFont typeface="Arial" pitchFamily="34" charset="0"/>
              <a:buChar char="•"/>
            </a:pPr>
            <a:r>
              <a:rPr lang="en-US" dirty="0" smtClean="0"/>
              <a:t> In order to achieve sustainability, we </a:t>
            </a:r>
            <a:r>
              <a:rPr lang="en-US" dirty="0" err="1" smtClean="0"/>
              <a:t>emphasise</a:t>
            </a:r>
            <a:r>
              <a:rPr lang="en-US" dirty="0" smtClean="0"/>
              <a:t> on the importance of nature. Hence, we maintain the trees and plants surrounding the gallery.</a:t>
            </a:r>
          </a:p>
          <a:p>
            <a:pPr algn="just">
              <a:lnSpc>
                <a:spcPct val="150000"/>
              </a:lnSpc>
              <a:buFont typeface="Arial" pitchFamily="34" charset="0"/>
              <a:buChar char="•"/>
            </a:pPr>
            <a:r>
              <a:rPr lang="en-US" dirty="0" smtClean="0"/>
              <a:t> We create a futuristic design because we want our gallery to be in a line with this modern era. A futuristic building design surrounded by the green environment is very unique as it combines both nature and man-made.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770" decel="100000"/>
                                        <p:tgtEl>
                                          <p:spTgt spid="3">
                                            <p:txEl>
                                              <p:pRg st="1" end="1"/>
                                            </p:txEl>
                                          </p:spTgt>
                                        </p:tgtEl>
                                      </p:cBhvr>
                                    </p:animEffect>
                                    <p:animScale>
                                      <p:cBhvr>
                                        <p:cTn id="17" dur="770" decel="100000"/>
                                        <p:tgtEl>
                                          <p:spTgt spid="3">
                                            <p:txEl>
                                              <p:pRg st="1" end="1"/>
                                            </p:txEl>
                                          </p:spTgt>
                                        </p:tgtEl>
                                      </p:cBhvr>
                                      <p:from x="10000" y="10000"/>
                                      <p:to x="200000" y="450000"/>
                                    </p:animScale>
                                    <p:animScale>
                                      <p:cBhvr>
                                        <p:cTn id="18" dur="1230" accel="100000" fill="hold">
                                          <p:stCondLst>
                                            <p:cond delay="770"/>
                                          </p:stCondLst>
                                        </p:cTn>
                                        <p:tgtEl>
                                          <p:spTgt spid="3">
                                            <p:txEl>
                                              <p:pRg st="1" end="1"/>
                                            </p:txEl>
                                          </p:spTgt>
                                        </p:tgtEl>
                                      </p:cBhvr>
                                      <p:from x="200000" y="450000"/>
                                      <p:to x="100000" y="100000"/>
                                    </p:animScale>
                                    <p:set>
                                      <p:cBhvr>
                                        <p:cTn id="19" dur="770" fill="hold"/>
                                        <p:tgtEl>
                                          <p:spTgt spid="3">
                                            <p:txEl>
                                              <p:pRg st="1" end="1"/>
                                            </p:txEl>
                                          </p:spTgt>
                                        </p:tgtEl>
                                        <p:attrNameLst>
                                          <p:attrName>ppt_x</p:attrName>
                                        </p:attrNameLst>
                                      </p:cBhvr>
                                      <p:to>
                                        <p:strVal val="(0.5)"/>
                                      </p:to>
                                    </p:set>
                                    <p:anim from="(0.5)" to="(#ppt_x)" calcmode="lin" valueType="num">
                                      <p:cBhvr>
                                        <p:cTn id="20" dur="1230" accel="100000" fill="hold">
                                          <p:stCondLst>
                                            <p:cond delay="770"/>
                                          </p:stCondLst>
                                        </p:cTn>
                                        <p:tgtEl>
                                          <p:spTgt spid="3">
                                            <p:txEl>
                                              <p:pRg st="1" end="1"/>
                                            </p:txEl>
                                          </p:spTgt>
                                        </p:tgtEl>
                                        <p:attrNameLst>
                                          <p:attrName>ppt_x</p:attrName>
                                        </p:attrNameLst>
                                      </p:cBhvr>
                                    </p:anim>
                                    <p:set>
                                      <p:cBhvr>
                                        <p:cTn id="21" dur="770" fill="hold"/>
                                        <p:tgtEl>
                                          <p:spTgt spid="3">
                                            <p:txEl>
                                              <p:pRg st="1" end="1"/>
                                            </p:txEl>
                                          </p:spTgt>
                                        </p:tgtEl>
                                        <p:attrNameLst>
                                          <p:attrName>ppt_y</p:attrName>
                                        </p:attrNameLst>
                                      </p:cBhvr>
                                      <p:to>
                                        <p:strVal val="(#ppt_y+0.4)"/>
                                      </p:to>
                                    </p:set>
                                    <p:anim from="(#ppt_y+0.4)" to="(#ppt_y)" calcmode="lin" valueType="num">
                                      <p:cBhvr>
                                        <p:cTn id="22" dur="1230" accel="100000" fill="hold">
                                          <p:stCondLst>
                                            <p:cond delay="770"/>
                                          </p:stCondLst>
                                        </p:cTn>
                                        <p:tgtEl>
                                          <p:spTgt spid="3">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219200"/>
            <a:ext cx="7391400" cy="2585323"/>
          </a:xfrm>
          <a:prstGeom prst="rect">
            <a:avLst/>
          </a:prstGeom>
        </p:spPr>
        <p:txBody>
          <a:bodyPr wrap="square">
            <a:spAutoFit/>
          </a:bodyPr>
          <a:lstStyle/>
          <a:p>
            <a:pPr algn="just">
              <a:lnSpc>
                <a:spcPct val="150000"/>
              </a:lnSpc>
              <a:buFont typeface="Arial" pitchFamily="34" charset="0"/>
              <a:buChar char="•"/>
            </a:pPr>
            <a:r>
              <a:rPr lang="en-US" dirty="0" smtClean="0"/>
              <a:t> Our design gallery can be a place for students to exchange valuable ideas. Besides that, students can also get inspiration from the resources in our design gallery. This can increase the creativity of students.</a:t>
            </a:r>
          </a:p>
          <a:p>
            <a:pPr algn="just">
              <a:lnSpc>
                <a:spcPct val="150000"/>
              </a:lnSpc>
              <a:buFont typeface="Arial" pitchFamily="34" charset="0"/>
              <a:buChar char="•"/>
            </a:pPr>
            <a:r>
              <a:rPr lang="en-US" dirty="0" smtClean="0"/>
              <a:t> Apart from that, our gallery can be a place for international students or visitors to explore Malaysian culture as most of the works in the gallery is based on local design such as bamboo design , sarong and batik.  </a:t>
            </a:r>
            <a:endParaRPr lang="en-MY"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10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999</TotalTime>
  <Words>1562</Words>
  <Application>Microsoft Office PowerPoint</Application>
  <PresentationFormat>On-screen Show (4:3)</PresentationFormat>
  <Paragraphs>146</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Metro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Amelia</dc:creator>
  <cp:lastModifiedBy>Amelia</cp:lastModifiedBy>
  <cp:revision>53</cp:revision>
  <dcterms:created xsi:type="dcterms:W3CDTF">2006-08-16T00:00:00Z</dcterms:created>
  <dcterms:modified xsi:type="dcterms:W3CDTF">2009-09-18T08:48:27Z</dcterms:modified>
</cp:coreProperties>
</file>