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9" r:id="rId12"/>
    <p:sldId id="268" r:id="rId13"/>
    <p:sldId id="266" r:id="rId14"/>
    <p:sldId id="267" r:id="rId15"/>
    <p:sldId id="270" r:id="rId16"/>
    <p:sldId id="271" r:id="rId17"/>
    <p:sldId id="272" r:id="rId18"/>
    <p:sldId id="276" r:id="rId19"/>
    <p:sldId id="275" r:id="rId20"/>
    <p:sldId id="273" r:id="rId21"/>
    <p:sldId id="274"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1FB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084068-373E-49E5-AB4D-7C95972B5CF9}" type="datetimeFigureOut">
              <a:rPr lang="en-US" smtClean="0"/>
              <a:pPr/>
              <a:t>9/3/2009</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789ECC-E814-4553-B2D5-E590D68D7EB4}" type="slidenum">
              <a:rPr lang="en-MY" smtClean="0"/>
              <a:pPr/>
              <a:t>‹#›</a:t>
            </a:fld>
            <a:endParaRPr lang="en-MY"/>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1</a:t>
            </a:fld>
            <a:endParaRPr lang="en-M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10</a:t>
            </a:fld>
            <a:endParaRPr lang="en-MY"/>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11</a:t>
            </a:fld>
            <a:endParaRPr lang="en-MY"/>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12</a:t>
            </a:fld>
            <a:endParaRPr lang="en-MY"/>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13</a:t>
            </a:fld>
            <a:endParaRPr lang="en-MY"/>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14</a:t>
            </a:fld>
            <a:endParaRPr lang="en-MY"/>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15</a:t>
            </a:fld>
            <a:endParaRPr lang="en-MY"/>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16</a:t>
            </a:fld>
            <a:endParaRPr lang="en-MY"/>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17</a:t>
            </a:fld>
            <a:endParaRPr lang="en-MY"/>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18</a:t>
            </a:fld>
            <a:endParaRPr lang="en-MY"/>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19</a:t>
            </a:fld>
            <a:endParaRPr lang="en-M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2</a:t>
            </a:fld>
            <a:endParaRPr lang="en-MY"/>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20</a:t>
            </a:fld>
            <a:endParaRPr lang="en-MY"/>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21</a:t>
            </a:fld>
            <a:endParaRPr lang="en-MY"/>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22</a:t>
            </a:fld>
            <a:endParaRPr lang="en-MY"/>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23</a:t>
            </a:fld>
            <a:endParaRPr lang="en-MY"/>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24</a:t>
            </a:fld>
            <a:endParaRPr lang="en-M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3</a:t>
            </a:fld>
            <a:endParaRPr lang="en-M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4</a:t>
            </a:fld>
            <a:endParaRPr lang="en-MY"/>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5</a:t>
            </a:fld>
            <a:endParaRPr lang="en-MY"/>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6</a:t>
            </a:fld>
            <a:endParaRPr lang="en-MY"/>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7</a:t>
            </a:fld>
            <a:endParaRPr lang="en-MY"/>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8</a:t>
            </a:fld>
            <a:endParaRPr lang="en-M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E6789ECC-E814-4553-B2D5-E590D68D7EB4}" type="slidenum">
              <a:rPr lang="en-MY" smtClean="0"/>
              <a:pPr/>
              <a:t>9</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1AEF46E9-E7C3-466A-B9FC-8E7D6EE5D5A5}" type="datetimeFigureOut">
              <a:rPr lang="en-US" smtClean="0"/>
              <a:pPr/>
              <a:t>9/3/2009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0EFAD7D2-EDD9-4B71-932A-B63FAF689DC9}"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1AEF46E9-E7C3-466A-B9FC-8E7D6EE5D5A5}" type="datetimeFigureOut">
              <a:rPr lang="en-US" smtClean="0"/>
              <a:pPr/>
              <a:t>9/3/2009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0EFAD7D2-EDD9-4B71-932A-B63FAF689DC9}"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1AEF46E9-E7C3-466A-B9FC-8E7D6EE5D5A5}" type="datetimeFigureOut">
              <a:rPr lang="en-US" smtClean="0"/>
              <a:pPr/>
              <a:t>9/3/2009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0EFAD7D2-EDD9-4B71-932A-B63FAF689DC9}"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1AEF46E9-E7C3-466A-B9FC-8E7D6EE5D5A5}" type="datetimeFigureOut">
              <a:rPr lang="en-US" smtClean="0"/>
              <a:pPr/>
              <a:t>9/3/2009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0EFAD7D2-EDD9-4B71-932A-B63FAF689DC9}"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EF46E9-E7C3-466A-B9FC-8E7D6EE5D5A5}" type="datetimeFigureOut">
              <a:rPr lang="en-US" smtClean="0"/>
              <a:pPr/>
              <a:t>9/3/2009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0EFAD7D2-EDD9-4B71-932A-B63FAF689DC9}"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1AEF46E9-E7C3-466A-B9FC-8E7D6EE5D5A5}" type="datetimeFigureOut">
              <a:rPr lang="en-US" smtClean="0"/>
              <a:pPr/>
              <a:t>9/3/2009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0EFAD7D2-EDD9-4B71-932A-B63FAF689DC9}"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1AEF46E9-E7C3-466A-B9FC-8E7D6EE5D5A5}" type="datetimeFigureOut">
              <a:rPr lang="en-US" smtClean="0"/>
              <a:pPr/>
              <a:t>9/3/2009</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0EFAD7D2-EDD9-4B71-932A-B63FAF689DC9}"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1AEF46E9-E7C3-466A-B9FC-8E7D6EE5D5A5}" type="datetimeFigureOut">
              <a:rPr lang="en-US" smtClean="0"/>
              <a:pPr/>
              <a:t>9/3/2009</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0EFAD7D2-EDD9-4B71-932A-B63FAF689DC9}"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F46E9-E7C3-466A-B9FC-8E7D6EE5D5A5}" type="datetimeFigureOut">
              <a:rPr lang="en-US" smtClean="0"/>
              <a:pPr/>
              <a:t>9/3/2009</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0EFAD7D2-EDD9-4B71-932A-B63FAF689DC9}"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EF46E9-E7C3-466A-B9FC-8E7D6EE5D5A5}" type="datetimeFigureOut">
              <a:rPr lang="en-US" smtClean="0"/>
              <a:pPr/>
              <a:t>9/3/2009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0EFAD7D2-EDD9-4B71-932A-B63FAF689DC9}"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EF46E9-E7C3-466A-B9FC-8E7D6EE5D5A5}" type="datetimeFigureOut">
              <a:rPr lang="en-US" smtClean="0"/>
              <a:pPr/>
              <a:t>9/3/2009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0EFAD7D2-EDD9-4B71-932A-B63FAF689DC9}"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F46E9-E7C3-466A-B9FC-8E7D6EE5D5A5}" type="datetimeFigureOut">
              <a:rPr lang="en-US" smtClean="0"/>
              <a:pPr/>
              <a:t>9/3/2009</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AD7D2-EDD9-4B71-932A-B63FAF689DC9}"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3"/>
          <a:srcRect/>
          <a:stretch>
            <a:fillRect/>
          </a:stretch>
        </p:blipFill>
        <p:spPr bwMode="auto">
          <a:xfrm>
            <a:off x="0" y="-1"/>
            <a:ext cx="4732021" cy="6858001"/>
          </a:xfrm>
          <a:prstGeom prst="rect">
            <a:avLst/>
          </a:prstGeom>
          <a:noFill/>
          <a:ln w="9525">
            <a:noFill/>
            <a:miter lim="800000"/>
            <a:headEnd/>
            <a:tailEnd/>
          </a:ln>
          <a:effectLst/>
        </p:spPr>
      </p:pic>
      <p:pic>
        <p:nvPicPr>
          <p:cNvPr id="1026" name="Picture 2" descr="D:\sch\animasi\animasibergerak1\bendera\benmsia.gif"/>
          <p:cNvPicPr>
            <a:picLocks noChangeAspect="1" noChangeArrowheads="1" noCrop="1"/>
          </p:cNvPicPr>
          <p:nvPr/>
        </p:nvPicPr>
        <p:blipFill>
          <a:blip r:embed="rId4"/>
          <a:srcRect/>
          <a:stretch>
            <a:fillRect/>
          </a:stretch>
        </p:blipFill>
        <p:spPr bwMode="auto">
          <a:xfrm rot="20709098">
            <a:off x="3975975" y="1059084"/>
            <a:ext cx="3500430" cy="1937376"/>
          </a:xfrm>
          <a:prstGeom prst="rect">
            <a:avLst/>
          </a:prstGeom>
          <a:noFill/>
        </p:spPr>
      </p:pic>
      <p:sp>
        <p:nvSpPr>
          <p:cNvPr id="11" name="Rectangle 10"/>
          <p:cNvSpPr/>
          <p:nvPr/>
        </p:nvSpPr>
        <p:spPr>
          <a:xfrm>
            <a:off x="428596" y="500042"/>
            <a:ext cx="822898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PROJECT 5B: MERDEKA OBJECT INSTALLATION</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p:nvSpPr>
        <p:spPr>
          <a:xfrm>
            <a:off x="4929190" y="3714752"/>
            <a:ext cx="3865161" cy="1938992"/>
          </a:xfrm>
          <a:prstGeom prst="rect">
            <a:avLst/>
          </a:prstGeom>
          <a:noFill/>
        </p:spPr>
        <p:txBody>
          <a:bodyPr wrap="non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AMELIA LIEW YENCHI 103649</a:t>
            </a:r>
          </a:p>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LAM XIN YEE                 103683</a:t>
            </a:r>
          </a:p>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SIM DAN ZHOU            103763</a:t>
            </a:r>
          </a:p>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LIM LAI SIM                  103692</a:t>
            </a:r>
          </a:p>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 PUI YEEN                103724</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melia\Desktop\powerpoint 5b\day2\DAY2-2.jpg"/>
          <p:cNvPicPr>
            <a:picLocks noChangeAspect="1" noChangeArrowheads="1"/>
          </p:cNvPicPr>
          <p:nvPr/>
        </p:nvPicPr>
        <p:blipFill>
          <a:blip r:embed="rId3"/>
          <a:srcRect/>
          <a:stretch>
            <a:fillRect/>
          </a:stretch>
        </p:blipFill>
        <p:spPr bwMode="auto">
          <a:xfrm>
            <a:off x="214282" y="142852"/>
            <a:ext cx="6429420" cy="6429420"/>
          </a:xfrm>
          <a:prstGeom prst="rect">
            <a:avLst/>
          </a:prstGeom>
          <a:noFill/>
        </p:spPr>
      </p:pic>
      <p:sp>
        <p:nvSpPr>
          <p:cNvPr id="3" name="TextBox 2"/>
          <p:cNvSpPr txBox="1"/>
          <p:nvPr/>
        </p:nvSpPr>
        <p:spPr>
          <a:xfrm>
            <a:off x="6786578" y="642918"/>
            <a:ext cx="2214578" cy="5447645"/>
          </a:xfrm>
          <a:prstGeom prst="rect">
            <a:avLst/>
          </a:prstGeom>
          <a:noFill/>
        </p:spPr>
        <p:txBody>
          <a:bodyPr wrap="square" rtlCol="0">
            <a:spAutoFit/>
          </a:bodyPr>
          <a:lstStyle/>
          <a:p>
            <a:r>
              <a:rPr lang="en-US" sz="4800" dirty="0" smtClean="0">
                <a:latin typeface="Freestyle Script" pitchFamily="66" charset="0"/>
              </a:rPr>
              <a:t>Buy balloons at One Image </a:t>
            </a:r>
            <a:r>
              <a:rPr lang="en-US" sz="4800" dirty="0" smtClean="0">
                <a:latin typeface="Freestyle Script" pitchFamily="66" charset="0"/>
              </a:rPr>
              <a:t>Balloon shop </a:t>
            </a:r>
            <a:r>
              <a:rPr lang="en-US" sz="4800" dirty="0" smtClean="0">
                <a:latin typeface="Freestyle Script" pitchFamily="66" charset="0"/>
              </a:rPr>
              <a:t>for </a:t>
            </a:r>
            <a:r>
              <a:rPr lang="en-US" sz="6000" b="1" dirty="0" smtClean="0">
                <a:latin typeface="Freestyle Script" pitchFamily="66" charset="0"/>
              </a:rPr>
              <a:t>rehearsal </a:t>
            </a:r>
            <a:r>
              <a:rPr lang="en-US" sz="4800" dirty="0" smtClean="0">
                <a:latin typeface="Freestyle Script" pitchFamily="66" charset="0"/>
              </a:rPr>
              <a:t>purposes.</a:t>
            </a:r>
            <a:endParaRPr lang="en-MY" sz="4800" dirty="0">
              <a:latin typeface="Freestyle Script"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melia\Desktop\powerpoint 5b\day2\DSCN1382.JPG"/>
          <p:cNvPicPr>
            <a:picLocks noChangeAspect="1" noChangeArrowheads="1"/>
          </p:cNvPicPr>
          <p:nvPr/>
        </p:nvPicPr>
        <p:blipFill>
          <a:blip r:embed="rId3" cstate="print"/>
          <a:srcRect/>
          <a:stretch>
            <a:fillRect/>
          </a:stretch>
        </p:blipFill>
        <p:spPr bwMode="auto">
          <a:xfrm>
            <a:off x="428596" y="142852"/>
            <a:ext cx="4929223" cy="6555079"/>
          </a:xfrm>
          <a:prstGeom prst="rect">
            <a:avLst/>
          </a:prstGeom>
          <a:noFill/>
        </p:spPr>
      </p:pic>
      <p:sp>
        <p:nvSpPr>
          <p:cNvPr id="3" name="TextBox 2"/>
          <p:cNvSpPr txBox="1"/>
          <p:nvPr/>
        </p:nvSpPr>
        <p:spPr>
          <a:xfrm>
            <a:off x="5857884" y="749931"/>
            <a:ext cx="2714644" cy="4893647"/>
          </a:xfrm>
          <a:prstGeom prst="rect">
            <a:avLst/>
          </a:prstGeom>
          <a:noFill/>
        </p:spPr>
        <p:txBody>
          <a:bodyPr wrap="square" rtlCol="0">
            <a:spAutoFit/>
          </a:bodyPr>
          <a:lstStyle/>
          <a:p>
            <a:r>
              <a:rPr lang="en-US" sz="6000" b="1" dirty="0" smtClean="0">
                <a:latin typeface="Freestyle Script" pitchFamily="66" charset="0"/>
              </a:rPr>
              <a:t>Heading to the site </a:t>
            </a:r>
            <a:r>
              <a:rPr lang="en-US" sz="4800" dirty="0" smtClean="0">
                <a:latin typeface="Freestyle Script" pitchFamily="66" charset="0"/>
              </a:rPr>
              <a:t>and encountering strong wind but we still manage to take a shoot</a:t>
            </a:r>
            <a:r>
              <a:rPr lang="en-US" dirty="0" smtClean="0"/>
              <a:t>.</a:t>
            </a:r>
            <a:endParaRPr lang="en-MY"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melia\Desktop\powerpoint 5b\day2\DAY2-5.jpg"/>
          <p:cNvPicPr>
            <a:picLocks noChangeAspect="1" noChangeArrowheads="1"/>
          </p:cNvPicPr>
          <p:nvPr/>
        </p:nvPicPr>
        <p:blipFill>
          <a:blip r:embed="rId3"/>
          <a:srcRect/>
          <a:stretch>
            <a:fillRect/>
          </a:stretch>
        </p:blipFill>
        <p:spPr bwMode="auto">
          <a:xfrm>
            <a:off x="2428860" y="142852"/>
            <a:ext cx="6472256" cy="6472256"/>
          </a:xfrm>
          <a:prstGeom prst="rect">
            <a:avLst/>
          </a:prstGeom>
          <a:noFill/>
        </p:spPr>
      </p:pic>
      <p:sp>
        <p:nvSpPr>
          <p:cNvPr id="3" name="TextBox 2"/>
          <p:cNvSpPr txBox="1"/>
          <p:nvPr/>
        </p:nvSpPr>
        <p:spPr>
          <a:xfrm>
            <a:off x="428596" y="1714488"/>
            <a:ext cx="1785950" cy="3323987"/>
          </a:xfrm>
          <a:prstGeom prst="rect">
            <a:avLst/>
          </a:prstGeom>
          <a:noFill/>
        </p:spPr>
        <p:txBody>
          <a:bodyPr wrap="square" rtlCol="0">
            <a:spAutoFit/>
          </a:bodyPr>
          <a:lstStyle/>
          <a:p>
            <a:r>
              <a:rPr lang="en-US" sz="4800" dirty="0" smtClean="0">
                <a:latin typeface="Freestyle Script" pitchFamily="66" charset="0"/>
              </a:rPr>
              <a:t>Starting to </a:t>
            </a:r>
            <a:r>
              <a:rPr lang="en-US" sz="6600" b="1" dirty="0" smtClean="0">
                <a:latin typeface="Freestyle Script" pitchFamily="66" charset="0"/>
              </a:rPr>
              <a:t>link</a:t>
            </a:r>
            <a:r>
              <a:rPr lang="en-US" sz="4800" dirty="0" smtClean="0">
                <a:latin typeface="Freestyle Script" pitchFamily="66" charset="0"/>
              </a:rPr>
              <a:t> balloons together.</a:t>
            </a:r>
            <a:endParaRPr lang="en-MY" sz="4800" dirty="0">
              <a:latin typeface="Freestyle Script"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melia\Desktop\powerpoint 5b\day2\DAY2-3.jpg"/>
          <p:cNvPicPr>
            <a:picLocks noChangeAspect="1" noChangeArrowheads="1"/>
          </p:cNvPicPr>
          <p:nvPr/>
        </p:nvPicPr>
        <p:blipFill>
          <a:blip r:embed="rId3"/>
          <a:srcRect/>
          <a:stretch>
            <a:fillRect/>
          </a:stretch>
        </p:blipFill>
        <p:spPr bwMode="auto">
          <a:xfrm>
            <a:off x="3000364" y="571480"/>
            <a:ext cx="6000792" cy="6000792"/>
          </a:xfrm>
          <a:prstGeom prst="rect">
            <a:avLst/>
          </a:prstGeom>
          <a:noFill/>
        </p:spPr>
      </p:pic>
      <p:sp>
        <p:nvSpPr>
          <p:cNvPr id="4" name="TextBox 3"/>
          <p:cNvSpPr txBox="1"/>
          <p:nvPr/>
        </p:nvSpPr>
        <p:spPr>
          <a:xfrm>
            <a:off x="500034" y="928670"/>
            <a:ext cx="2357454" cy="5447645"/>
          </a:xfrm>
          <a:prstGeom prst="rect">
            <a:avLst/>
          </a:prstGeom>
          <a:noFill/>
        </p:spPr>
        <p:txBody>
          <a:bodyPr wrap="square" rtlCol="0">
            <a:spAutoFit/>
          </a:bodyPr>
          <a:lstStyle/>
          <a:p>
            <a:r>
              <a:rPr lang="en-US" sz="5400" dirty="0" smtClean="0">
                <a:latin typeface="Freestyle Script" pitchFamily="66" charset="0"/>
              </a:rPr>
              <a:t>Measure the </a:t>
            </a:r>
            <a:r>
              <a:rPr lang="en-US" sz="6600" b="1" dirty="0" smtClean="0">
                <a:latin typeface="Freestyle Script" pitchFamily="66" charset="0"/>
              </a:rPr>
              <a:t>highest height </a:t>
            </a:r>
            <a:r>
              <a:rPr lang="en-US" sz="5400" dirty="0" smtClean="0">
                <a:latin typeface="Freestyle Script" pitchFamily="66" charset="0"/>
              </a:rPr>
              <a:t>of the fountain.</a:t>
            </a:r>
            <a:endParaRPr lang="en-MY" sz="5400" dirty="0">
              <a:latin typeface="Freestyle Script"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melia\Desktop\powerpoint 5b\day2\DAY2-4.jpg"/>
          <p:cNvPicPr>
            <a:picLocks noChangeAspect="1" noChangeArrowheads="1"/>
          </p:cNvPicPr>
          <p:nvPr/>
        </p:nvPicPr>
        <p:blipFill>
          <a:blip r:embed="rId3"/>
          <a:srcRect/>
          <a:stretch>
            <a:fillRect/>
          </a:stretch>
        </p:blipFill>
        <p:spPr bwMode="auto">
          <a:xfrm>
            <a:off x="1643042" y="142852"/>
            <a:ext cx="5715040" cy="5715040"/>
          </a:xfrm>
          <a:prstGeom prst="rect">
            <a:avLst/>
          </a:prstGeom>
          <a:noFill/>
        </p:spPr>
      </p:pic>
      <p:sp>
        <p:nvSpPr>
          <p:cNvPr id="4" name="TextBox 3"/>
          <p:cNvSpPr txBox="1"/>
          <p:nvPr/>
        </p:nvSpPr>
        <p:spPr>
          <a:xfrm>
            <a:off x="1785918" y="5770923"/>
            <a:ext cx="7000924" cy="1015663"/>
          </a:xfrm>
          <a:prstGeom prst="rect">
            <a:avLst/>
          </a:prstGeom>
          <a:noFill/>
        </p:spPr>
        <p:txBody>
          <a:bodyPr wrap="square" rtlCol="0">
            <a:spAutoFit/>
          </a:bodyPr>
          <a:lstStyle/>
          <a:p>
            <a:r>
              <a:rPr lang="en-US" sz="4800" dirty="0" smtClean="0">
                <a:latin typeface="Freestyle Script" pitchFamily="66" charset="0"/>
              </a:rPr>
              <a:t>Attempt on </a:t>
            </a:r>
            <a:r>
              <a:rPr lang="en-US" sz="6000" b="1" dirty="0" smtClean="0">
                <a:latin typeface="Freestyle Script" pitchFamily="66" charset="0"/>
              </a:rPr>
              <a:t>releasing</a:t>
            </a:r>
            <a:r>
              <a:rPr lang="en-US" sz="4800" dirty="0" smtClean="0">
                <a:latin typeface="Freestyle Script" pitchFamily="66" charset="0"/>
              </a:rPr>
              <a:t> the balloons.</a:t>
            </a:r>
            <a:endParaRPr lang="en-MY" sz="4800" dirty="0">
              <a:latin typeface="Freestyle Script"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melia\Desktop\powerpoint 5b\day3\DAY3-4.jpg"/>
          <p:cNvPicPr>
            <a:picLocks noChangeAspect="1" noChangeArrowheads="1"/>
          </p:cNvPicPr>
          <p:nvPr/>
        </p:nvPicPr>
        <p:blipFill>
          <a:blip r:embed="rId3"/>
          <a:srcRect/>
          <a:stretch>
            <a:fillRect/>
          </a:stretch>
        </p:blipFill>
        <p:spPr bwMode="auto">
          <a:xfrm>
            <a:off x="3143240" y="642918"/>
            <a:ext cx="5715016" cy="5715016"/>
          </a:xfrm>
          <a:prstGeom prst="rect">
            <a:avLst/>
          </a:prstGeom>
          <a:noFill/>
        </p:spPr>
      </p:pic>
      <p:sp>
        <p:nvSpPr>
          <p:cNvPr id="5" name="TextBox 4"/>
          <p:cNvSpPr txBox="1"/>
          <p:nvPr/>
        </p:nvSpPr>
        <p:spPr>
          <a:xfrm>
            <a:off x="285720" y="571480"/>
            <a:ext cx="3071834" cy="5816977"/>
          </a:xfrm>
          <a:prstGeom prst="rect">
            <a:avLst/>
          </a:prstGeom>
          <a:noFill/>
        </p:spPr>
        <p:txBody>
          <a:bodyPr wrap="square" rtlCol="0">
            <a:spAutoFit/>
          </a:bodyPr>
          <a:lstStyle/>
          <a:p>
            <a:r>
              <a:rPr lang="en-US" sz="4800" dirty="0" smtClean="0">
                <a:latin typeface="Freestyle Script" pitchFamily="66" charset="0"/>
              </a:rPr>
              <a:t>Having a good start on our </a:t>
            </a:r>
            <a:r>
              <a:rPr lang="en-US" sz="6600" b="1" dirty="0" smtClean="0">
                <a:latin typeface="Freestyle Script" pitchFamily="66" charset="0"/>
              </a:rPr>
              <a:t>big day</a:t>
            </a:r>
            <a:r>
              <a:rPr lang="en-US" sz="4800" dirty="0" smtClean="0">
                <a:latin typeface="Freestyle Script" pitchFamily="66" charset="0"/>
              </a:rPr>
              <a:t>. We were well prepared to face the unexpected challenges.</a:t>
            </a:r>
            <a:endParaRPr lang="en-MY" sz="4800" dirty="0">
              <a:latin typeface="Freestyle Script"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melia\Desktop\powerpoint 5b\day3\DAY3-3.jpg"/>
          <p:cNvPicPr>
            <a:picLocks noChangeAspect="1" noChangeArrowheads="1"/>
          </p:cNvPicPr>
          <p:nvPr/>
        </p:nvPicPr>
        <p:blipFill>
          <a:blip r:embed="rId3"/>
          <a:srcRect/>
          <a:stretch>
            <a:fillRect/>
          </a:stretch>
        </p:blipFill>
        <p:spPr bwMode="auto">
          <a:xfrm>
            <a:off x="71406" y="160371"/>
            <a:ext cx="6643702" cy="6340463"/>
          </a:xfrm>
          <a:prstGeom prst="rect">
            <a:avLst/>
          </a:prstGeom>
          <a:noFill/>
        </p:spPr>
      </p:pic>
      <p:sp>
        <p:nvSpPr>
          <p:cNvPr id="3" name="TextBox 2"/>
          <p:cNvSpPr txBox="1"/>
          <p:nvPr/>
        </p:nvSpPr>
        <p:spPr>
          <a:xfrm>
            <a:off x="6643702" y="571480"/>
            <a:ext cx="2214578" cy="5816977"/>
          </a:xfrm>
          <a:prstGeom prst="rect">
            <a:avLst/>
          </a:prstGeom>
          <a:noFill/>
        </p:spPr>
        <p:txBody>
          <a:bodyPr wrap="square" rtlCol="0">
            <a:spAutoFit/>
          </a:bodyPr>
          <a:lstStyle/>
          <a:p>
            <a:r>
              <a:rPr lang="en-US" sz="4800" dirty="0" smtClean="0">
                <a:latin typeface="Freestyle Script" pitchFamily="66" charset="0"/>
              </a:rPr>
              <a:t>Pumping </a:t>
            </a:r>
            <a:r>
              <a:rPr lang="en-US" sz="6600" b="1" dirty="0" smtClean="0">
                <a:latin typeface="Freestyle Script" pitchFamily="66" charset="0"/>
              </a:rPr>
              <a:t>helium gas </a:t>
            </a:r>
            <a:r>
              <a:rPr lang="en-US" sz="4800" dirty="0" smtClean="0">
                <a:latin typeface="Freestyle Script" pitchFamily="66" charset="0"/>
              </a:rPr>
              <a:t>into the balloons and tying them up with rings.</a:t>
            </a:r>
            <a:endParaRPr lang="en-MY" sz="4800" dirty="0">
              <a:latin typeface="Freestyle Script"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melia\Desktop\powerpoint 5b\day3\DAY3-6.jpg"/>
          <p:cNvPicPr>
            <a:picLocks noChangeAspect="1" noChangeArrowheads="1"/>
          </p:cNvPicPr>
          <p:nvPr/>
        </p:nvPicPr>
        <p:blipFill>
          <a:blip r:embed="rId3"/>
          <a:srcRect/>
          <a:stretch>
            <a:fillRect/>
          </a:stretch>
        </p:blipFill>
        <p:spPr bwMode="auto">
          <a:xfrm>
            <a:off x="142844" y="285728"/>
            <a:ext cx="7533759" cy="3929090"/>
          </a:xfrm>
          <a:prstGeom prst="rect">
            <a:avLst/>
          </a:prstGeom>
          <a:noFill/>
        </p:spPr>
      </p:pic>
      <p:sp>
        <p:nvSpPr>
          <p:cNvPr id="5" name="TextBox 4"/>
          <p:cNvSpPr txBox="1"/>
          <p:nvPr/>
        </p:nvSpPr>
        <p:spPr>
          <a:xfrm>
            <a:off x="357158" y="4429132"/>
            <a:ext cx="5214974" cy="1928826"/>
          </a:xfrm>
          <a:prstGeom prst="rect">
            <a:avLst/>
          </a:prstGeom>
          <a:noFill/>
        </p:spPr>
        <p:txBody>
          <a:bodyPr wrap="square" rtlCol="0">
            <a:spAutoFit/>
          </a:bodyPr>
          <a:lstStyle/>
          <a:p>
            <a:r>
              <a:rPr lang="en-US" sz="6000" dirty="0" smtClean="0">
                <a:latin typeface="Freestyle Script" pitchFamily="66" charset="0"/>
              </a:rPr>
              <a:t>Our good </a:t>
            </a:r>
            <a:r>
              <a:rPr lang="en-US" sz="6000" dirty="0" smtClean="0">
                <a:latin typeface="Freestyle Script" pitchFamily="66" charset="0"/>
              </a:rPr>
              <a:t>helpers </a:t>
            </a:r>
            <a:r>
              <a:rPr lang="en-US" sz="6000" dirty="0" smtClean="0">
                <a:latin typeface="Freestyle Script" pitchFamily="66" charset="0"/>
              </a:rPr>
              <a:t>INDEED =)</a:t>
            </a:r>
            <a:endParaRPr lang="en-MY" sz="6000" dirty="0">
              <a:latin typeface="Freestyle Script" pitchFamily="66" charset="0"/>
            </a:endParaRPr>
          </a:p>
        </p:txBody>
      </p:sp>
      <p:pic>
        <p:nvPicPr>
          <p:cNvPr id="2050" name="Picture 2" descr="C:\Users\User\Desktop\831 MERDEKA\8.31\CIMG0027.JPG"/>
          <p:cNvPicPr>
            <a:picLocks noChangeAspect="1" noChangeArrowheads="1"/>
          </p:cNvPicPr>
          <p:nvPr/>
        </p:nvPicPr>
        <p:blipFill>
          <a:blip r:embed="rId4" cstate="print"/>
          <a:srcRect/>
          <a:stretch>
            <a:fillRect/>
          </a:stretch>
        </p:blipFill>
        <p:spPr bwMode="auto">
          <a:xfrm>
            <a:off x="4286248" y="3357562"/>
            <a:ext cx="4381531" cy="3286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melia\Desktop\powerpoint 5b\day3\page.jpg"/>
          <p:cNvPicPr>
            <a:picLocks noChangeAspect="1" noChangeArrowheads="1"/>
          </p:cNvPicPr>
          <p:nvPr/>
        </p:nvPicPr>
        <p:blipFill>
          <a:blip r:embed="rId3"/>
          <a:srcRect/>
          <a:stretch>
            <a:fillRect/>
          </a:stretch>
        </p:blipFill>
        <p:spPr bwMode="auto">
          <a:xfrm>
            <a:off x="214282" y="142852"/>
            <a:ext cx="5500726" cy="5500726"/>
          </a:xfrm>
          <a:prstGeom prst="rect">
            <a:avLst/>
          </a:prstGeom>
          <a:noFill/>
        </p:spPr>
      </p:pic>
      <p:sp>
        <p:nvSpPr>
          <p:cNvPr id="3" name="TextBox 2"/>
          <p:cNvSpPr txBox="1"/>
          <p:nvPr/>
        </p:nvSpPr>
        <p:spPr>
          <a:xfrm>
            <a:off x="5857884" y="357166"/>
            <a:ext cx="2928958" cy="4339650"/>
          </a:xfrm>
          <a:prstGeom prst="rect">
            <a:avLst/>
          </a:prstGeom>
          <a:noFill/>
        </p:spPr>
        <p:txBody>
          <a:bodyPr wrap="square" rtlCol="0">
            <a:spAutoFit/>
          </a:bodyPr>
          <a:lstStyle/>
          <a:p>
            <a:r>
              <a:rPr lang="en-US" sz="4800" dirty="0" smtClean="0">
                <a:latin typeface="Freestyle Script" pitchFamily="66" charset="0"/>
              </a:rPr>
              <a:t>Red Riding Hood and Yellow Army were </a:t>
            </a:r>
            <a:r>
              <a:rPr lang="en-US" sz="6000" b="1" dirty="0" smtClean="0">
                <a:latin typeface="Freestyle Script" pitchFamily="66" charset="0"/>
              </a:rPr>
              <a:t>tying balloons</a:t>
            </a:r>
            <a:r>
              <a:rPr lang="en-US" sz="4800" dirty="0" smtClean="0">
                <a:latin typeface="Freestyle Script" pitchFamily="66" charset="0"/>
              </a:rPr>
              <a:t> on the </a:t>
            </a:r>
            <a:r>
              <a:rPr lang="en-US" sz="6000" b="1" dirty="0" smtClean="0">
                <a:latin typeface="Freestyle Script" pitchFamily="66" charset="0"/>
              </a:rPr>
              <a:t>grant.</a:t>
            </a:r>
            <a:endParaRPr lang="en-MY" sz="6000" b="1" dirty="0">
              <a:latin typeface="Freestyle Script" pitchFamily="66" charset="0"/>
            </a:endParaRPr>
          </a:p>
        </p:txBody>
      </p:sp>
      <p:sp>
        <p:nvSpPr>
          <p:cNvPr id="4" name="TextBox 3"/>
          <p:cNvSpPr txBox="1"/>
          <p:nvPr/>
        </p:nvSpPr>
        <p:spPr>
          <a:xfrm>
            <a:off x="285720" y="5786454"/>
            <a:ext cx="5500726" cy="830997"/>
          </a:xfrm>
          <a:prstGeom prst="rect">
            <a:avLst/>
          </a:prstGeom>
          <a:noFill/>
        </p:spPr>
        <p:txBody>
          <a:bodyPr wrap="square" rtlCol="0">
            <a:spAutoFit/>
          </a:bodyPr>
          <a:lstStyle/>
          <a:p>
            <a:r>
              <a:rPr lang="en-US" sz="4800" dirty="0" smtClean="0">
                <a:latin typeface="Freestyle Script" pitchFamily="66" charset="0"/>
              </a:rPr>
              <a:t>Watch out the SCISSORS!</a:t>
            </a:r>
            <a:endParaRPr lang="en-MY" sz="4800" dirty="0">
              <a:latin typeface="Freestyle Script"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melia\Desktop\powerpoint 5b\day3\DAY3-7.jpg"/>
          <p:cNvPicPr>
            <a:picLocks noChangeAspect="1" noChangeArrowheads="1"/>
          </p:cNvPicPr>
          <p:nvPr/>
        </p:nvPicPr>
        <p:blipFill>
          <a:blip r:embed="rId3"/>
          <a:srcRect/>
          <a:stretch>
            <a:fillRect/>
          </a:stretch>
        </p:blipFill>
        <p:spPr bwMode="auto">
          <a:xfrm>
            <a:off x="1643042" y="71414"/>
            <a:ext cx="5643602" cy="5643602"/>
          </a:xfrm>
          <a:prstGeom prst="rect">
            <a:avLst/>
          </a:prstGeom>
          <a:noFill/>
        </p:spPr>
      </p:pic>
      <p:sp>
        <p:nvSpPr>
          <p:cNvPr id="3" name="TextBox 2"/>
          <p:cNvSpPr txBox="1"/>
          <p:nvPr/>
        </p:nvSpPr>
        <p:spPr>
          <a:xfrm>
            <a:off x="1357290" y="5699485"/>
            <a:ext cx="8286808" cy="1015663"/>
          </a:xfrm>
          <a:prstGeom prst="rect">
            <a:avLst/>
          </a:prstGeom>
          <a:noFill/>
        </p:spPr>
        <p:txBody>
          <a:bodyPr wrap="square" rtlCol="0">
            <a:spAutoFit/>
          </a:bodyPr>
          <a:lstStyle/>
          <a:p>
            <a:r>
              <a:rPr lang="en-US" sz="6000" dirty="0" smtClean="0">
                <a:latin typeface="Freestyle Script" pitchFamily="66" charset="0"/>
              </a:rPr>
              <a:t>In the process of preparing…</a:t>
            </a:r>
            <a:endParaRPr lang="en-MY" sz="6000" dirty="0">
              <a:latin typeface="Freestyle Script"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melia\Desktop\powerpoint 5b\costume\costume 1.jpg"/>
          <p:cNvPicPr>
            <a:picLocks noChangeAspect="1" noChangeArrowheads="1"/>
          </p:cNvPicPr>
          <p:nvPr/>
        </p:nvPicPr>
        <p:blipFill>
          <a:blip r:embed="rId3"/>
          <a:srcRect/>
          <a:stretch>
            <a:fillRect/>
          </a:stretch>
        </p:blipFill>
        <p:spPr bwMode="auto">
          <a:xfrm>
            <a:off x="142844" y="214290"/>
            <a:ext cx="5346348" cy="5286412"/>
          </a:xfrm>
          <a:prstGeom prst="rect">
            <a:avLst/>
          </a:prstGeom>
          <a:noFill/>
        </p:spPr>
      </p:pic>
      <p:pic>
        <p:nvPicPr>
          <p:cNvPr id="1029" name="Picture 5" descr="G:\COSTUME 0.jpg"/>
          <p:cNvPicPr>
            <a:picLocks noChangeAspect="1" noChangeArrowheads="1"/>
          </p:cNvPicPr>
          <p:nvPr/>
        </p:nvPicPr>
        <p:blipFill>
          <a:blip r:embed="rId4"/>
          <a:srcRect/>
          <a:stretch>
            <a:fillRect/>
          </a:stretch>
        </p:blipFill>
        <p:spPr bwMode="auto">
          <a:xfrm>
            <a:off x="4315847" y="4357694"/>
            <a:ext cx="4613871" cy="2324109"/>
          </a:xfrm>
          <a:prstGeom prst="rect">
            <a:avLst/>
          </a:prstGeom>
          <a:noFill/>
        </p:spPr>
      </p:pic>
      <p:sp>
        <p:nvSpPr>
          <p:cNvPr id="11" name="Rectangle 10"/>
          <p:cNvSpPr/>
          <p:nvPr/>
        </p:nvSpPr>
        <p:spPr>
          <a:xfrm>
            <a:off x="6429388" y="4214818"/>
            <a:ext cx="285752" cy="923330"/>
          </a:xfrm>
          <a:prstGeom prst="rect">
            <a:avLst/>
          </a:prstGeom>
          <a:noFill/>
        </p:spPr>
        <p:txBody>
          <a:bodyPr wrap="square" lIns="91440" tIns="45720" rIns="91440" bIns="45720">
            <a:spAutoFit/>
          </a:bodyPr>
          <a:lstStyle/>
          <a:p>
            <a:pPr algn="ctr"/>
            <a:r>
              <a:rPr lang="en-US" sz="5400" b="1" cap="none" spc="0" dirty="0" smtClean="0">
                <a:ln w="17780" cmpd="sng">
                  <a:solidFill>
                    <a:schemeClr val="tx1"/>
                  </a:solidFill>
                  <a:prstDash val="solid"/>
                  <a:miter lim="800000"/>
                </a:ln>
                <a:solidFill>
                  <a:srgbClr val="E51FBF"/>
                </a:solidFill>
                <a:effectLst>
                  <a:outerShdw blurRad="50800" algn="tl" rotWithShape="0">
                    <a:srgbClr val="000000"/>
                  </a:outerShdw>
                </a:effectLst>
                <a:latin typeface="Snap ITC" pitchFamily="82" charset="0"/>
              </a:rPr>
              <a:t>3</a:t>
            </a:r>
            <a:endParaRPr lang="en-US" sz="5400" b="1" cap="none" spc="0" dirty="0">
              <a:ln w="17780" cmpd="sng">
                <a:solidFill>
                  <a:schemeClr val="tx1"/>
                </a:solidFill>
                <a:prstDash val="solid"/>
                <a:miter lim="800000"/>
              </a:ln>
              <a:solidFill>
                <a:srgbClr val="E51FBF"/>
              </a:solidFill>
              <a:effectLst>
                <a:outerShdw blurRad="50800" algn="tl" rotWithShape="0">
                  <a:srgbClr val="000000"/>
                </a:outerShdw>
              </a:effectLst>
              <a:latin typeface="Snap ITC" pitchFamily="82" charset="0"/>
            </a:endParaRPr>
          </a:p>
        </p:txBody>
      </p:sp>
      <p:sp>
        <p:nvSpPr>
          <p:cNvPr id="12" name="TextBox 11"/>
          <p:cNvSpPr txBox="1"/>
          <p:nvPr/>
        </p:nvSpPr>
        <p:spPr>
          <a:xfrm>
            <a:off x="5715008" y="1071546"/>
            <a:ext cx="3214710" cy="2585323"/>
          </a:xfrm>
          <a:prstGeom prst="rect">
            <a:avLst/>
          </a:prstGeom>
          <a:solidFill>
            <a:schemeClr val="bg1"/>
          </a:solidFill>
          <a:ln>
            <a:noFill/>
          </a:ln>
        </p:spPr>
        <p:txBody>
          <a:bodyPr wrap="square" rtlCol="0">
            <a:spAutoFit/>
          </a:bodyPr>
          <a:lstStyle/>
          <a:p>
            <a:r>
              <a:rPr lang="en-US" sz="4800" dirty="0" smtClean="0">
                <a:latin typeface="Freestyle Script" pitchFamily="66" charset="0"/>
              </a:rPr>
              <a:t>Preparing small balloons for our </a:t>
            </a:r>
            <a:r>
              <a:rPr lang="en-US" sz="6600" b="1" dirty="0" smtClean="0">
                <a:latin typeface="Freestyle Script" pitchFamily="66" charset="0"/>
              </a:rPr>
              <a:t>costume</a:t>
            </a:r>
            <a:r>
              <a:rPr lang="en-US" sz="4800" dirty="0" smtClean="0">
                <a:latin typeface="Freestyle Script" pitchFamily="66" charset="0"/>
              </a:rPr>
              <a:t>.  </a:t>
            </a:r>
            <a:endParaRPr lang="en-MY" sz="4800" dirty="0">
              <a:latin typeface="Freestyle Script"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melia\Desktop\powerpoint 5b\day3\DAY3-5.jpg"/>
          <p:cNvPicPr>
            <a:picLocks noChangeAspect="1" noChangeArrowheads="1"/>
          </p:cNvPicPr>
          <p:nvPr/>
        </p:nvPicPr>
        <p:blipFill>
          <a:blip r:embed="rId3"/>
          <a:srcRect/>
          <a:stretch>
            <a:fillRect/>
          </a:stretch>
        </p:blipFill>
        <p:spPr bwMode="auto">
          <a:xfrm>
            <a:off x="1214414" y="0"/>
            <a:ext cx="3571900" cy="6848873"/>
          </a:xfrm>
          <a:prstGeom prst="rect">
            <a:avLst/>
          </a:prstGeom>
          <a:noFill/>
        </p:spPr>
      </p:pic>
      <p:sp>
        <p:nvSpPr>
          <p:cNvPr id="3" name="TextBox 2"/>
          <p:cNvSpPr txBox="1"/>
          <p:nvPr/>
        </p:nvSpPr>
        <p:spPr>
          <a:xfrm>
            <a:off x="5786446" y="857232"/>
            <a:ext cx="2571768" cy="3046988"/>
          </a:xfrm>
          <a:prstGeom prst="rect">
            <a:avLst/>
          </a:prstGeom>
          <a:noFill/>
        </p:spPr>
        <p:txBody>
          <a:bodyPr wrap="square" rtlCol="0">
            <a:spAutoFit/>
          </a:bodyPr>
          <a:lstStyle/>
          <a:p>
            <a:r>
              <a:rPr lang="en-US" sz="4800" dirty="0" smtClean="0">
                <a:latin typeface="Freestyle Script" pitchFamily="66" charset="0"/>
              </a:rPr>
              <a:t>The final product of our </a:t>
            </a:r>
            <a:r>
              <a:rPr lang="en-US" sz="4800" b="1" dirty="0" smtClean="0">
                <a:latin typeface="Freestyle Script" pitchFamily="66" charset="0"/>
              </a:rPr>
              <a:t>hard work</a:t>
            </a:r>
            <a:r>
              <a:rPr lang="en-US" sz="4800" dirty="0" smtClean="0">
                <a:latin typeface="Freestyle Script" pitchFamily="66" charset="0"/>
              </a:rPr>
              <a:t>. GORGEOUS!</a:t>
            </a:r>
            <a:endParaRPr lang="en-MY" sz="4800" dirty="0">
              <a:latin typeface="Freestyle Script"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C:\Users\Amelia\Desktop\powerpoint 5b\day3\DAY3-1.jpg"/>
          <p:cNvPicPr>
            <a:picLocks noChangeAspect="1" noChangeArrowheads="1"/>
          </p:cNvPicPr>
          <p:nvPr/>
        </p:nvPicPr>
        <p:blipFill>
          <a:blip r:embed="rId3"/>
          <a:srcRect/>
          <a:stretch>
            <a:fillRect/>
          </a:stretch>
        </p:blipFill>
        <p:spPr bwMode="auto">
          <a:xfrm>
            <a:off x="1071538" y="0"/>
            <a:ext cx="6715156" cy="6715156"/>
          </a:xfrm>
          <a:prstGeom prst="rect">
            <a:avLst/>
          </a:prstGeom>
          <a:noFill/>
        </p:spPr>
      </p:pic>
      <p:sp>
        <p:nvSpPr>
          <p:cNvPr id="3" name="Rectangle 2"/>
          <p:cNvSpPr/>
          <p:nvPr/>
        </p:nvSpPr>
        <p:spPr>
          <a:xfrm>
            <a:off x="2357422" y="2573720"/>
            <a:ext cx="3786214" cy="1569660"/>
          </a:xfrm>
          <a:prstGeom prst="rect">
            <a:avLst/>
          </a:prstGeom>
          <a:noFill/>
        </p:spPr>
        <p:txBody>
          <a:bodyPr wrap="square" lIns="91440" tIns="45720" rIns="91440" bIns="45720">
            <a:spAutoFit/>
          </a:bodyPr>
          <a:lstStyle/>
          <a:p>
            <a:pPr algn="ctr"/>
            <a:r>
              <a:rPr lang="en-US" sz="96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reestyle Script" pitchFamily="66" charset="0"/>
              </a:rPr>
              <a:t>US</a:t>
            </a:r>
            <a:endParaRPr lang="en-US" sz="96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Freestyle Script"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melia\Desktop\powerpoint 5b\day3\5888_126222084295_688564295_2526349_5142813_n.jpg"/>
          <p:cNvPicPr>
            <a:picLocks noChangeAspect="1" noChangeArrowheads="1"/>
          </p:cNvPicPr>
          <p:nvPr/>
        </p:nvPicPr>
        <p:blipFill>
          <a:blip r:embed="rId3"/>
          <a:srcRect/>
          <a:stretch>
            <a:fillRect/>
          </a:stretch>
        </p:blipFill>
        <p:spPr bwMode="auto">
          <a:xfrm>
            <a:off x="862263" y="85716"/>
            <a:ext cx="7353075" cy="5200672"/>
          </a:xfrm>
          <a:prstGeom prst="rect">
            <a:avLst/>
          </a:prstGeom>
          <a:noFill/>
        </p:spPr>
      </p:pic>
      <p:sp>
        <p:nvSpPr>
          <p:cNvPr id="4" name="TextBox 3"/>
          <p:cNvSpPr txBox="1"/>
          <p:nvPr/>
        </p:nvSpPr>
        <p:spPr>
          <a:xfrm>
            <a:off x="-500098" y="5214950"/>
            <a:ext cx="10144196" cy="1569660"/>
          </a:xfrm>
          <a:prstGeom prst="rect">
            <a:avLst/>
          </a:prstGeom>
          <a:noFill/>
        </p:spPr>
        <p:txBody>
          <a:bodyPr wrap="square" rtlCol="0">
            <a:spAutoFit/>
          </a:bodyPr>
          <a:lstStyle/>
          <a:p>
            <a:pPr algn="ctr"/>
            <a:r>
              <a:rPr lang="en-US" sz="4800" dirty="0" smtClean="0">
                <a:latin typeface="Freestyle Script" pitchFamily="66" charset="0"/>
              </a:rPr>
              <a:t>00:00  </a:t>
            </a:r>
            <a:r>
              <a:rPr lang="en-US" sz="4800" dirty="0" smtClean="0">
                <a:latin typeface="Freestyle Script" pitchFamily="66" charset="0"/>
              </a:rPr>
              <a:t>31.08.2009</a:t>
            </a:r>
          </a:p>
          <a:p>
            <a:pPr algn="ctr"/>
            <a:r>
              <a:rPr lang="en-US" sz="4800" b="1" dirty="0" smtClean="0">
                <a:latin typeface="Freestyle Script" pitchFamily="66" charset="0"/>
              </a:rPr>
              <a:t>MERDEKA</a:t>
            </a:r>
            <a:r>
              <a:rPr lang="en-US" sz="4800" b="1" dirty="0" smtClean="0">
                <a:latin typeface="Freestyle Script" pitchFamily="66" charset="0"/>
              </a:rPr>
              <a:t>! MERDEKA! MERDEKA!</a:t>
            </a:r>
            <a:endParaRPr lang="en-MY" sz="4800" b="1" dirty="0">
              <a:latin typeface="Freestyle Script"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melia\Desktop\powerpoint 5b\day3\DSC01330.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TextBox 2"/>
          <p:cNvSpPr txBox="1"/>
          <p:nvPr/>
        </p:nvSpPr>
        <p:spPr>
          <a:xfrm>
            <a:off x="714348" y="714356"/>
            <a:ext cx="7786742" cy="3970318"/>
          </a:xfrm>
          <a:prstGeom prst="rect">
            <a:avLst/>
          </a:prstGeom>
          <a:noFill/>
        </p:spPr>
        <p:txBody>
          <a:bodyPr wrap="square" rtlCol="0">
            <a:spAutoFit/>
          </a:bodyPr>
          <a:lstStyle/>
          <a:p>
            <a:r>
              <a:rPr lang="en-US" dirty="0" smtClean="0">
                <a:solidFill>
                  <a:schemeClr val="bg1"/>
                </a:solidFill>
              </a:rPr>
              <a:t>The biggest lesson we have learnt through this event is we can gain precious knowledge only with hard work and self-experiencing. In the field of design, we have learnt that our design must be suitable for the event. The design should be unique yet realistic. Simple is the best. Besides that, we also discovered  that we should be able to  make spontaneous decision according to unexpected situation such as strong wind  and rain.</a:t>
            </a:r>
          </a:p>
          <a:p>
            <a:endParaRPr lang="en-US" dirty="0">
              <a:solidFill>
                <a:schemeClr val="bg1"/>
              </a:solidFill>
            </a:endParaRPr>
          </a:p>
          <a:p>
            <a:r>
              <a:rPr lang="en-US" dirty="0" smtClean="0">
                <a:solidFill>
                  <a:schemeClr val="bg1"/>
                </a:solidFill>
              </a:rPr>
              <a:t>Apart from design field,  we gain good values  related to the community. Each of us carries our own responsibility to make this event successful.  We attribute our success to cooperation, thus good relationship and communication between teammates should be maintained. Tactful social skill is needed  so that we can receive  help from others during emergency.</a:t>
            </a:r>
          </a:p>
          <a:p>
            <a:endParaRPr lang="en-US" dirty="0">
              <a:solidFill>
                <a:schemeClr val="bg1"/>
              </a:solidFill>
            </a:endParaRPr>
          </a:p>
          <a:p>
            <a:endParaRPr lang="en-MY"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melia\Desktop\powerpoint 5b\day2\DSC01308.JPG"/>
          <p:cNvPicPr>
            <a:picLocks noChangeAspect="1" noChangeArrowheads="1"/>
          </p:cNvPicPr>
          <p:nvPr/>
        </p:nvPicPr>
        <p:blipFill>
          <a:blip r:embed="rId3"/>
          <a:srcRect/>
          <a:stretch>
            <a:fillRect/>
          </a:stretch>
        </p:blipFill>
        <p:spPr bwMode="auto">
          <a:xfrm rot="16200000">
            <a:off x="1143000" y="-1143000"/>
            <a:ext cx="6858000" cy="9144000"/>
          </a:xfrm>
          <a:prstGeom prst="rect">
            <a:avLst/>
          </a:prstGeom>
          <a:noFill/>
        </p:spPr>
      </p:pic>
      <p:sp>
        <p:nvSpPr>
          <p:cNvPr id="3" name="Rectangle 2"/>
          <p:cNvSpPr/>
          <p:nvPr/>
        </p:nvSpPr>
        <p:spPr>
          <a:xfrm>
            <a:off x="4214810" y="4714884"/>
            <a:ext cx="4639412" cy="1569660"/>
          </a:xfrm>
          <a:prstGeom prst="rect">
            <a:avLst/>
          </a:prstGeom>
          <a:noFill/>
          <a:scene3d>
            <a:camera prst="orthographicFront">
              <a:rot lat="0" lon="0" rev="0"/>
            </a:camera>
            <a:lightRig rig="contrasting" dir="t">
              <a:rot lat="0" lon="0" rev="4500000"/>
            </a:lightRig>
          </a:scene3d>
          <a:sp3d>
            <a:bevelB prst="convex"/>
          </a:sp3d>
        </p:spPr>
        <p:txBody>
          <a:bodyPr wrap="none" lIns="91440" tIns="45720" rIns="91440" bIns="45720">
            <a:spAutoFit/>
            <a:sp3d contourW="6350" prstMaterial="metal">
              <a:bevelT w="127000" h="31750" prst="relaxedInset"/>
              <a:contourClr>
                <a:schemeClr val="accent1">
                  <a:shade val="75000"/>
                </a:schemeClr>
              </a:contourClr>
            </a:sp3d>
          </a:bodyPr>
          <a:lstStyle/>
          <a:p>
            <a:pPr algn="ctr"/>
            <a:r>
              <a:rPr lang="en-US" sz="9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 end</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C:\Users\Amelia\Desktop\powerpoint 5b\costume\COSTUME 2.jpg"/>
          <p:cNvPicPr>
            <a:picLocks noGrp="1" noChangeAspect="1" noChangeArrowheads="1"/>
          </p:cNvPicPr>
          <p:nvPr>
            <p:ph idx="1"/>
          </p:nvPr>
        </p:nvPicPr>
        <p:blipFill>
          <a:blip r:embed="rId3"/>
          <a:srcRect/>
          <a:stretch>
            <a:fillRect/>
          </a:stretch>
        </p:blipFill>
        <p:spPr bwMode="auto">
          <a:xfrm>
            <a:off x="142844" y="642918"/>
            <a:ext cx="8849662" cy="4643470"/>
          </a:xfrm>
          <a:prstGeom prst="rect">
            <a:avLst/>
          </a:prstGeom>
          <a:noFill/>
        </p:spPr>
      </p:pic>
      <p:sp>
        <p:nvSpPr>
          <p:cNvPr id="8" name="TextBox 7"/>
          <p:cNvSpPr txBox="1"/>
          <p:nvPr/>
        </p:nvSpPr>
        <p:spPr>
          <a:xfrm>
            <a:off x="357158" y="5429264"/>
            <a:ext cx="8786842" cy="923330"/>
          </a:xfrm>
          <a:prstGeom prst="rect">
            <a:avLst/>
          </a:prstGeom>
          <a:noFill/>
        </p:spPr>
        <p:txBody>
          <a:bodyPr wrap="square" rtlCol="0">
            <a:spAutoFit/>
          </a:bodyPr>
          <a:lstStyle/>
          <a:p>
            <a:r>
              <a:rPr lang="en-US" sz="5400" dirty="0" smtClean="0">
                <a:latin typeface="Freestyle Script" pitchFamily="66" charset="0"/>
              </a:rPr>
              <a:t>Putting up the parts of our costume together</a:t>
            </a:r>
            <a:r>
              <a:rPr lang="en-US" sz="4000" dirty="0" smtClean="0">
                <a:latin typeface="Freestyle Script" pitchFamily="66" charset="0"/>
              </a:rPr>
              <a:t>.</a:t>
            </a:r>
            <a:endParaRPr lang="en-MY" sz="4000" dirty="0">
              <a:latin typeface="Freestyle Script"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melia\Desktop\powerpoint 5b\costume\DSC01288.JPG"/>
          <p:cNvPicPr>
            <a:picLocks noGrp="1" noChangeAspect="1" noChangeArrowheads="1"/>
          </p:cNvPicPr>
          <p:nvPr>
            <p:ph idx="1"/>
          </p:nvPr>
        </p:nvPicPr>
        <p:blipFill>
          <a:blip r:embed="rId3"/>
          <a:srcRect/>
          <a:stretch>
            <a:fillRect/>
          </a:stretch>
        </p:blipFill>
        <p:spPr bwMode="auto">
          <a:xfrm>
            <a:off x="428596" y="285728"/>
            <a:ext cx="8358246" cy="635033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melia\Desktop\powerpoint 5b\day1\DAY1-1.jpg"/>
          <p:cNvPicPr>
            <a:picLocks noChangeAspect="1" noChangeArrowheads="1"/>
          </p:cNvPicPr>
          <p:nvPr/>
        </p:nvPicPr>
        <p:blipFill>
          <a:blip r:embed="rId3"/>
          <a:srcRect/>
          <a:stretch>
            <a:fillRect/>
          </a:stretch>
        </p:blipFill>
        <p:spPr bwMode="auto">
          <a:xfrm>
            <a:off x="320918" y="71414"/>
            <a:ext cx="3393826" cy="6754048"/>
          </a:xfrm>
          <a:prstGeom prst="rect">
            <a:avLst/>
          </a:prstGeom>
          <a:noFill/>
        </p:spPr>
      </p:pic>
      <p:sp>
        <p:nvSpPr>
          <p:cNvPr id="5" name="TextBox 4"/>
          <p:cNvSpPr txBox="1"/>
          <p:nvPr/>
        </p:nvSpPr>
        <p:spPr>
          <a:xfrm>
            <a:off x="4214810" y="1285860"/>
            <a:ext cx="4286280" cy="2585323"/>
          </a:xfrm>
          <a:prstGeom prst="rect">
            <a:avLst/>
          </a:prstGeom>
          <a:noFill/>
        </p:spPr>
        <p:txBody>
          <a:bodyPr wrap="square" rtlCol="0">
            <a:spAutoFit/>
          </a:bodyPr>
          <a:lstStyle/>
          <a:p>
            <a:r>
              <a:rPr lang="en-US" sz="4800" dirty="0" smtClean="0">
                <a:latin typeface="Freestyle Script" pitchFamily="66" charset="0"/>
              </a:rPr>
              <a:t>Heading to KDU Penang for the </a:t>
            </a:r>
            <a:r>
              <a:rPr lang="en-US" sz="6600" b="1" dirty="0" smtClean="0">
                <a:latin typeface="Freestyle Script" pitchFamily="66" charset="0"/>
              </a:rPr>
              <a:t>first meeting </a:t>
            </a:r>
            <a:r>
              <a:rPr lang="en-US" sz="4800" dirty="0" smtClean="0">
                <a:latin typeface="Freestyle Script" pitchFamily="66" charset="0"/>
              </a:rPr>
              <a:t>with Jazz and the team.</a:t>
            </a:r>
            <a:endParaRPr lang="en-MY" sz="4800" dirty="0">
              <a:latin typeface="Freestyle Script"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melia\Desktop\powerpoint 5b\day1\DAY1-2.jpg"/>
          <p:cNvPicPr>
            <a:picLocks noChangeAspect="1" noChangeArrowheads="1"/>
          </p:cNvPicPr>
          <p:nvPr/>
        </p:nvPicPr>
        <p:blipFill>
          <a:blip r:embed="rId3"/>
          <a:srcRect/>
          <a:stretch>
            <a:fillRect/>
          </a:stretch>
        </p:blipFill>
        <p:spPr bwMode="auto">
          <a:xfrm>
            <a:off x="2643174" y="285728"/>
            <a:ext cx="6286544" cy="6286544"/>
          </a:xfrm>
          <a:prstGeom prst="rect">
            <a:avLst/>
          </a:prstGeom>
          <a:noFill/>
        </p:spPr>
      </p:pic>
      <p:sp>
        <p:nvSpPr>
          <p:cNvPr id="5" name="TextBox 4"/>
          <p:cNvSpPr txBox="1"/>
          <p:nvPr/>
        </p:nvSpPr>
        <p:spPr>
          <a:xfrm>
            <a:off x="357190" y="1071546"/>
            <a:ext cx="2214546" cy="5078313"/>
          </a:xfrm>
          <a:prstGeom prst="rect">
            <a:avLst/>
          </a:prstGeom>
          <a:noFill/>
        </p:spPr>
        <p:txBody>
          <a:bodyPr wrap="square" rtlCol="0">
            <a:spAutoFit/>
          </a:bodyPr>
          <a:lstStyle/>
          <a:p>
            <a:r>
              <a:rPr lang="en-US" sz="4800" dirty="0" smtClean="0">
                <a:latin typeface="Freestyle Script" pitchFamily="66" charset="0"/>
              </a:rPr>
              <a:t>A </a:t>
            </a:r>
            <a:r>
              <a:rPr lang="en-US" sz="6600" b="1" dirty="0" smtClean="0">
                <a:latin typeface="Freestyle Script" pitchFamily="66" charset="0"/>
              </a:rPr>
              <a:t>simple discussion </a:t>
            </a:r>
            <a:r>
              <a:rPr lang="en-US" sz="4800" dirty="0" smtClean="0">
                <a:latin typeface="Freestyle Script" pitchFamily="66" charset="0"/>
              </a:rPr>
              <a:t>of how the balloons should be released</a:t>
            </a:r>
            <a:r>
              <a:rPr lang="en-US" dirty="0" smtClean="0"/>
              <a:t>.</a:t>
            </a:r>
            <a:endParaRPr lang="en-MY"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melia\Desktop\powerpoint 5b\day1\DAY1-4.jpg"/>
          <p:cNvPicPr>
            <a:picLocks noChangeAspect="1" noChangeArrowheads="1"/>
          </p:cNvPicPr>
          <p:nvPr/>
        </p:nvPicPr>
        <p:blipFill>
          <a:blip r:embed="rId3"/>
          <a:srcRect/>
          <a:stretch>
            <a:fillRect/>
          </a:stretch>
        </p:blipFill>
        <p:spPr bwMode="auto">
          <a:xfrm>
            <a:off x="1714480" y="928670"/>
            <a:ext cx="5857916" cy="5857916"/>
          </a:xfrm>
          <a:prstGeom prst="rect">
            <a:avLst/>
          </a:prstGeom>
          <a:noFill/>
        </p:spPr>
      </p:pic>
      <p:sp>
        <p:nvSpPr>
          <p:cNvPr id="5" name="TextBox 4"/>
          <p:cNvSpPr txBox="1"/>
          <p:nvPr/>
        </p:nvSpPr>
        <p:spPr>
          <a:xfrm>
            <a:off x="571472" y="142852"/>
            <a:ext cx="8501122" cy="923330"/>
          </a:xfrm>
          <a:prstGeom prst="rect">
            <a:avLst/>
          </a:prstGeom>
          <a:noFill/>
        </p:spPr>
        <p:txBody>
          <a:bodyPr wrap="square" rtlCol="0">
            <a:spAutoFit/>
          </a:bodyPr>
          <a:lstStyle/>
          <a:p>
            <a:r>
              <a:rPr lang="en-US" sz="4000" dirty="0" smtClean="0">
                <a:latin typeface="Freestyle Script" pitchFamily="66" charset="0"/>
              </a:rPr>
              <a:t>Reached </a:t>
            </a:r>
            <a:r>
              <a:rPr lang="en-US" sz="5400" b="1" dirty="0" smtClean="0">
                <a:latin typeface="Freestyle Script" pitchFamily="66" charset="0"/>
              </a:rPr>
              <a:t>Penang Times Square </a:t>
            </a:r>
            <a:r>
              <a:rPr lang="en-US" sz="4000" dirty="0" smtClean="0">
                <a:latin typeface="Freestyle Script" pitchFamily="66" charset="0"/>
              </a:rPr>
              <a:t>and </a:t>
            </a:r>
            <a:r>
              <a:rPr lang="en-US" sz="4000" dirty="0" smtClean="0">
                <a:latin typeface="Freestyle Script" pitchFamily="66" charset="0"/>
              </a:rPr>
              <a:t>observed </a:t>
            </a:r>
            <a:r>
              <a:rPr lang="en-US" sz="4000" dirty="0" smtClean="0">
                <a:latin typeface="Freestyle Script" pitchFamily="66" charset="0"/>
              </a:rPr>
              <a:t>the site.</a:t>
            </a:r>
            <a:endParaRPr lang="en-MY" sz="4000" dirty="0">
              <a:latin typeface="Freestyle Script"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melia\Desktop\powerpoint 5b\day1\DAY1-5.jpg"/>
          <p:cNvPicPr>
            <a:picLocks noChangeAspect="1" noChangeArrowheads="1"/>
          </p:cNvPicPr>
          <p:nvPr/>
        </p:nvPicPr>
        <p:blipFill>
          <a:blip r:embed="rId3"/>
          <a:srcRect/>
          <a:stretch>
            <a:fillRect/>
          </a:stretch>
        </p:blipFill>
        <p:spPr bwMode="auto">
          <a:xfrm>
            <a:off x="2566960" y="285728"/>
            <a:ext cx="6357982" cy="6357982"/>
          </a:xfrm>
          <a:prstGeom prst="rect">
            <a:avLst/>
          </a:prstGeom>
          <a:noFill/>
        </p:spPr>
      </p:pic>
      <p:sp>
        <p:nvSpPr>
          <p:cNvPr id="5" name="TextBox 4"/>
          <p:cNvSpPr txBox="1"/>
          <p:nvPr/>
        </p:nvSpPr>
        <p:spPr>
          <a:xfrm>
            <a:off x="285720" y="1357298"/>
            <a:ext cx="2286016" cy="2585323"/>
          </a:xfrm>
          <a:prstGeom prst="rect">
            <a:avLst/>
          </a:prstGeom>
          <a:noFill/>
        </p:spPr>
        <p:txBody>
          <a:bodyPr wrap="square" rtlCol="0">
            <a:spAutoFit/>
          </a:bodyPr>
          <a:lstStyle/>
          <a:p>
            <a:r>
              <a:rPr lang="en-US" sz="4800" dirty="0" smtClean="0">
                <a:latin typeface="Freestyle Script" pitchFamily="66" charset="0"/>
              </a:rPr>
              <a:t>Viewing the </a:t>
            </a:r>
            <a:r>
              <a:rPr lang="en-US" sz="6600" b="1" dirty="0" smtClean="0">
                <a:latin typeface="Freestyle Script" pitchFamily="66" charset="0"/>
              </a:rPr>
              <a:t>fountain</a:t>
            </a:r>
            <a:r>
              <a:rPr lang="en-US" sz="4800" dirty="0" smtClean="0">
                <a:latin typeface="Freestyle Script" pitchFamily="66" charset="0"/>
              </a:rPr>
              <a:t> from the </a:t>
            </a:r>
            <a:r>
              <a:rPr lang="en-US" sz="4800" dirty="0" smtClean="0">
                <a:latin typeface="Freestyle Script" pitchFamily="66" charset="0"/>
              </a:rPr>
              <a:t>top. </a:t>
            </a:r>
            <a:endParaRPr lang="en-MY" sz="4800" dirty="0">
              <a:latin typeface="Freestyle Script"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G:\DAY2-6.jpg"/>
          <p:cNvPicPr>
            <a:picLocks noChangeAspect="1" noChangeArrowheads="1"/>
          </p:cNvPicPr>
          <p:nvPr/>
        </p:nvPicPr>
        <p:blipFill>
          <a:blip r:embed="rId3"/>
          <a:srcRect/>
          <a:stretch>
            <a:fillRect/>
          </a:stretch>
        </p:blipFill>
        <p:spPr bwMode="auto">
          <a:xfrm>
            <a:off x="142434" y="2428868"/>
            <a:ext cx="4143814" cy="4135910"/>
          </a:xfrm>
          <a:prstGeom prst="rect">
            <a:avLst/>
          </a:prstGeom>
          <a:noFill/>
        </p:spPr>
      </p:pic>
      <p:pic>
        <p:nvPicPr>
          <p:cNvPr id="8196" name="Picture 4" descr="G:\DSCN1372.JPG"/>
          <p:cNvPicPr>
            <a:picLocks noChangeAspect="1" noChangeArrowheads="1"/>
          </p:cNvPicPr>
          <p:nvPr/>
        </p:nvPicPr>
        <p:blipFill>
          <a:blip r:embed="rId4" cstate="print"/>
          <a:srcRect/>
          <a:stretch>
            <a:fillRect/>
          </a:stretch>
        </p:blipFill>
        <p:spPr bwMode="auto">
          <a:xfrm>
            <a:off x="4310624" y="133893"/>
            <a:ext cx="4761970" cy="3580859"/>
          </a:xfrm>
          <a:prstGeom prst="rect">
            <a:avLst/>
          </a:prstGeom>
          <a:noFill/>
        </p:spPr>
      </p:pic>
      <p:sp>
        <p:nvSpPr>
          <p:cNvPr id="7" name="TextBox 6"/>
          <p:cNvSpPr txBox="1"/>
          <p:nvPr/>
        </p:nvSpPr>
        <p:spPr>
          <a:xfrm>
            <a:off x="4500562" y="3929066"/>
            <a:ext cx="4286280" cy="2492990"/>
          </a:xfrm>
          <a:prstGeom prst="rect">
            <a:avLst/>
          </a:prstGeom>
          <a:noFill/>
        </p:spPr>
        <p:txBody>
          <a:bodyPr wrap="square" rtlCol="0">
            <a:spAutoFit/>
          </a:bodyPr>
          <a:lstStyle/>
          <a:p>
            <a:r>
              <a:rPr lang="en-US" sz="4800" dirty="0" smtClean="0">
                <a:latin typeface="Freestyle Script" pitchFamily="66" charset="0"/>
              </a:rPr>
              <a:t>Explaining the </a:t>
            </a:r>
            <a:r>
              <a:rPr lang="en-US" sz="5400" b="1" dirty="0" smtClean="0">
                <a:latin typeface="Freestyle Script" pitchFamily="66" charset="0"/>
              </a:rPr>
              <a:t>mechanism of releasing balloons </a:t>
            </a:r>
            <a:r>
              <a:rPr lang="en-US" sz="4800" dirty="0" smtClean="0">
                <a:latin typeface="Freestyle Script" pitchFamily="66" charset="0"/>
              </a:rPr>
              <a:t>at </a:t>
            </a:r>
            <a:r>
              <a:rPr lang="en-US" sz="4800" dirty="0" err="1" smtClean="0">
                <a:latin typeface="Freestyle Script" pitchFamily="66" charset="0"/>
              </a:rPr>
              <a:t>Nasi</a:t>
            </a:r>
            <a:r>
              <a:rPr lang="en-US" sz="4800" dirty="0" smtClean="0">
                <a:latin typeface="Freestyle Script" pitchFamily="66" charset="0"/>
              </a:rPr>
              <a:t> </a:t>
            </a:r>
            <a:r>
              <a:rPr lang="en-US" sz="4800" dirty="0" err="1" smtClean="0">
                <a:latin typeface="Freestyle Script" pitchFamily="66" charset="0"/>
              </a:rPr>
              <a:t>Kandar</a:t>
            </a:r>
            <a:r>
              <a:rPr lang="en-US" sz="4800" dirty="0" smtClean="0">
                <a:latin typeface="Freestyle Script" pitchFamily="66" charset="0"/>
              </a:rPr>
              <a:t> Istimewa.</a:t>
            </a:r>
            <a:endParaRPr lang="en-MY" sz="4800" dirty="0">
              <a:latin typeface="Freestyle Script"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201</TotalTime>
  <Words>390</Words>
  <Application>Microsoft Office PowerPoint</Application>
  <PresentationFormat>On-screen Show (4:3)</PresentationFormat>
  <Paragraphs>57</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Amelia</dc:creator>
  <cp:lastModifiedBy>User</cp:lastModifiedBy>
  <cp:revision>7</cp:revision>
  <dcterms:created xsi:type="dcterms:W3CDTF">2009-09-03T12:23:41Z</dcterms:created>
  <dcterms:modified xsi:type="dcterms:W3CDTF">2009-09-03T15:49:53Z</dcterms:modified>
</cp:coreProperties>
</file>